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Public Sans Bold" charset="1" panose="00000000000000000000"/>
      <p:regular r:id="rId13"/>
    </p:embeddedFont>
    <p:embeddedFont>
      <p:font typeface="Playfair Display" charset="1" panose="00000500000000000000"/>
      <p:regular r:id="rId14"/>
    </p:embeddedFont>
    <p:embeddedFont>
      <p:font typeface="Public Sans" charset="1" panose="00000000000000000000"/>
      <p:regular r:id="rId15"/>
    </p:embeddedFont>
    <p:embeddedFont>
      <p:font typeface="Public Sans Italics" charset="1" panose="00000000000000000000"/>
      <p:regular r:id="rId16"/>
    </p:embeddedFont>
    <p:embeddedFont>
      <p:font typeface="Public Sans Bold Italics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3.fntdata"/><Relationship Id="rId8" Type="http://schemas.openxmlformats.org/officeDocument/2006/relationships/slide" Target="slides/slide3.xml"/><Relationship Id="rId18" Type="http://schemas.openxmlformats.org/officeDocument/2006/relationships/customXml" Target="../customXml/item1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17" Type="http://schemas.openxmlformats.org/officeDocument/2006/relationships/font" Target="fonts/font17.fntdata"/><Relationship Id="rId7" Type="http://schemas.openxmlformats.org/officeDocument/2006/relationships/slide" Target="slides/slide2.xml"/><Relationship Id="rId16" Type="http://schemas.openxmlformats.org/officeDocument/2006/relationships/font" Target="fonts/font16.fntdata"/><Relationship Id="rId2" Type="http://schemas.openxmlformats.org/officeDocument/2006/relationships/presProps" Target="presProp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15" Type="http://schemas.openxmlformats.org/officeDocument/2006/relationships/font" Target="fonts/font15.fntdata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ustomXml" Target="../customXml/item2.xml"/><Relationship Id="rId14" Type="http://schemas.openxmlformats.org/officeDocument/2006/relationships/font" Target="fonts/font14.fntdata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706" y="4514765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06882" y="4747842"/>
            <a:ext cx="16772022" cy="95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  <a:spcBef>
                <a:spcPct val="0"/>
              </a:spcBef>
            </a:pPr>
            <a:r>
              <a:rPr lang="en-US" b="true" sz="2714" spc="616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HOW DO WE HELP DOTS SAY YES TO CLIMATE-SMART INFRASTRUCTURE?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50974" y="3305419"/>
            <a:ext cx="16408332" cy="11110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154"/>
              </a:lnSpc>
            </a:pPr>
            <a:r>
              <a:rPr lang="en-US" sz="8960" spc="44">
                <a:solidFill>
                  <a:srgbClr val="2B2C3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Bringing ROW Solar to Life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06882" y="8290643"/>
            <a:ext cx="7862435" cy="1303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Inesha Gupta, Regional Research Intern </a:t>
            </a:r>
          </a:p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The Ray Highway </a:t>
            </a:r>
          </a:p>
          <a:p>
            <a:pPr algn="l">
              <a:lnSpc>
                <a:spcPts val="3450"/>
              </a:lnSpc>
            </a:pPr>
            <a:r>
              <a:rPr lang="en-US" sz="2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8</a:t>
            </a:r>
            <a:r>
              <a:rPr lang="en-US" sz="2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th</a:t>
            </a:r>
            <a:r>
              <a:rPr lang="en-US" sz="2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August, 2025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69987" y="6012393"/>
            <a:ext cx="7734821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Exit 14, Georgia |  Carbon Reduction Challenge 2025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670122" y="8936982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889619" y="2332395"/>
          <a:ext cx="16889286" cy="5622209"/>
        </p:xfrm>
        <a:graphic>
          <a:graphicData uri="http://schemas.openxmlformats.org/drawingml/2006/table">
            <a:tbl>
              <a:tblPr/>
              <a:tblGrid>
                <a:gridCol w="4879595"/>
                <a:gridCol w="12009691"/>
              </a:tblGrid>
              <a:tr h="161577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579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996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68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6" id="6"/>
          <p:cNvSpPr txBox="true"/>
          <p:nvPr/>
        </p:nvSpPr>
        <p:spPr>
          <a:xfrm rot="0">
            <a:off x="1006871" y="942975"/>
            <a:ext cx="16230600" cy="6486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DOT’S NEED TOOLS TO QUANTIFY ROW VALUE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962280" y="2427203"/>
            <a:ext cx="10576177" cy="1390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40M acres of DOT-managed ROW land</a:t>
            </a:r>
          </a:p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Underused space == a Climate Asset</a:t>
            </a:r>
          </a:p>
          <a:p>
            <a:pPr algn="l">
              <a:lnSpc>
                <a:spcPts val="3749"/>
              </a:lnSpc>
              <a:spcBef>
                <a:spcPct val="0"/>
              </a:spcBef>
            </a:pPr>
            <a:r>
              <a:rPr lang="en-US" sz="2499" i="true">
                <a:solidFill>
                  <a:srgbClr val="2B2C30"/>
                </a:solidFill>
                <a:latin typeface="Public Sans Italics"/>
                <a:ea typeface="Public Sans Italics"/>
                <a:cs typeface="Public Sans Italics"/>
                <a:sym typeface="Public Sans Italics"/>
              </a:rPr>
              <a:t>(Webber Energy Group, 2020)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962280" y="4077387"/>
            <a:ext cx="10576177" cy="923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DOTs aren’t solar developers </a:t>
            </a:r>
          </a:p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No tools to 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qua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tif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y 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val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u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281872" y="2893928"/>
            <a:ext cx="2171551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b="true" sz="2499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The Challenge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30439" y="4436978"/>
            <a:ext cx="2474416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b="true" sz="2499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The Opportunity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5962280" y="4915587"/>
            <a:ext cx="10576177" cy="1857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9"/>
              </a:lnSpc>
            </a:pPr>
          </a:p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Zero carbon, zero waste highways </a:t>
            </a:r>
          </a:p>
          <a:p>
            <a:pPr algn="l" marL="539749" indent="-269875" lvl="1">
              <a:lnSpc>
                <a:spcPts val="3749"/>
              </a:lnSpc>
              <a:buFont typeface="Arial"/>
              <a:buChar char="•"/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Use public land as a clim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ate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asset</a:t>
            </a:r>
          </a:p>
          <a:p>
            <a:pPr algn="l">
              <a:lnSpc>
                <a:spcPts val="3749"/>
              </a:lnSpc>
            </a:pPr>
          </a:p>
        </p:txBody>
      </p:sp>
      <p:sp>
        <p:nvSpPr>
          <p:cNvPr name="TextBox 12" id="12"/>
          <p:cNvSpPr txBox="true"/>
          <p:nvPr/>
        </p:nvSpPr>
        <p:spPr>
          <a:xfrm rot="0">
            <a:off x="2130439" y="5700540"/>
            <a:ext cx="2174379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b="true" sz="2499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The Ray’s Role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487853" y="6964102"/>
            <a:ext cx="1212279" cy="1390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b="true" sz="2499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My Role</a:t>
            </a:r>
          </a:p>
          <a:p>
            <a:pPr algn="ctr">
              <a:lnSpc>
                <a:spcPts val="3749"/>
              </a:lnSpc>
              <a:spcBef>
                <a:spcPct val="0"/>
              </a:spcBef>
            </a:pPr>
          </a:p>
          <a:p>
            <a:pPr algn="ctr">
              <a:lnSpc>
                <a:spcPts val="3749"/>
              </a:lnSpc>
              <a:spcBef>
                <a:spcPct val="0"/>
              </a:spcBef>
            </a:pPr>
          </a:p>
        </p:txBody>
      </p:sp>
      <p:sp>
        <p:nvSpPr>
          <p:cNvPr name="TextBox 14" id="14"/>
          <p:cNvSpPr txBox="true"/>
          <p:nvPr/>
        </p:nvSpPr>
        <p:spPr>
          <a:xfrm rot="0">
            <a:off x="6145613" y="6610725"/>
            <a:ext cx="12878031" cy="2106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50"/>
              </a:lnSpc>
            </a:pP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Built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 mod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e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l t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o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show: </a:t>
            </a:r>
          </a:p>
          <a:p>
            <a:pPr algn="l">
              <a:lnSpc>
                <a:spcPts val="3150"/>
              </a:lnSpc>
            </a:pP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✔️ C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arbon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v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i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gs </a:t>
            </a:r>
          </a:p>
          <a:p>
            <a:pPr algn="l">
              <a:lnSpc>
                <a:spcPts val="3150"/>
              </a:lnSpc>
            </a:pP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✔️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Co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t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sav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in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g</a:t>
            </a: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 </a:t>
            </a:r>
          </a:p>
          <a:p>
            <a:pPr algn="l">
              <a:lnSpc>
                <a:spcPts val="3150"/>
              </a:lnSpc>
            </a:pPr>
            <a:r>
              <a:rPr lang="en-US" sz="21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</a:p>
          <a:p>
            <a:pPr algn="l">
              <a:lnSpc>
                <a:spcPts val="4199"/>
              </a:lnSpc>
            </a:pPr>
          </a:p>
        </p:txBody>
      </p:sp>
      <p:sp>
        <p:nvSpPr>
          <p:cNvPr name="TextBox 15" id="15"/>
          <p:cNvSpPr txBox="true"/>
          <p:nvPr/>
        </p:nvSpPr>
        <p:spPr>
          <a:xfrm rot="0">
            <a:off x="1507476" y="9137992"/>
            <a:ext cx="189235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670122" y="8936982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5" id="5"/>
          <p:cNvGrpSpPr/>
          <p:nvPr/>
        </p:nvGrpSpPr>
        <p:grpSpPr>
          <a:xfrm rot="0">
            <a:off x="618726" y="2131427"/>
            <a:ext cx="16857477" cy="1338910"/>
            <a:chOff x="0" y="0"/>
            <a:chExt cx="4439829" cy="35263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439829" cy="352635"/>
            </a:xfrm>
            <a:custGeom>
              <a:avLst/>
              <a:gdLst/>
              <a:ahLst/>
              <a:cxnLst/>
              <a:rect r="r" b="b" t="t" l="l"/>
              <a:pathLst>
                <a:path h="352635" w="4439829">
                  <a:moveTo>
                    <a:pt x="23422" y="0"/>
                  </a:moveTo>
                  <a:lnTo>
                    <a:pt x="4416407" y="0"/>
                  </a:lnTo>
                  <a:cubicBezTo>
                    <a:pt x="4422619" y="0"/>
                    <a:pt x="4428577" y="2468"/>
                    <a:pt x="4432969" y="6860"/>
                  </a:cubicBezTo>
                  <a:cubicBezTo>
                    <a:pt x="4437362" y="11253"/>
                    <a:pt x="4439829" y="17210"/>
                    <a:pt x="4439829" y="23422"/>
                  </a:cubicBezTo>
                  <a:lnTo>
                    <a:pt x="4439829" y="329213"/>
                  </a:lnTo>
                  <a:cubicBezTo>
                    <a:pt x="4439829" y="335425"/>
                    <a:pt x="4437362" y="341382"/>
                    <a:pt x="4432969" y="345775"/>
                  </a:cubicBezTo>
                  <a:cubicBezTo>
                    <a:pt x="4428577" y="350167"/>
                    <a:pt x="4422619" y="352635"/>
                    <a:pt x="4416407" y="352635"/>
                  </a:cubicBezTo>
                  <a:lnTo>
                    <a:pt x="23422" y="352635"/>
                  </a:lnTo>
                  <a:cubicBezTo>
                    <a:pt x="17210" y="352635"/>
                    <a:pt x="11253" y="350167"/>
                    <a:pt x="6860" y="345775"/>
                  </a:cubicBezTo>
                  <a:cubicBezTo>
                    <a:pt x="2468" y="341382"/>
                    <a:pt x="0" y="335425"/>
                    <a:pt x="0" y="329213"/>
                  </a:cubicBezTo>
                  <a:lnTo>
                    <a:pt x="0" y="23422"/>
                  </a:lnTo>
                  <a:cubicBezTo>
                    <a:pt x="0" y="17210"/>
                    <a:pt x="2468" y="11253"/>
                    <a:pt x="6860" y="6860"/>
                  </a:cubicBezTo>
                  <a:cubicBezTo>
                    <a:pt x="11253" y="2468"/>
                    <a:pt x="17210" y="0"/>
                    <a:pt x="23422" y="0"/>
                  </a:cubicBezTo>
                  <a:close/>
                </a:path>
              </a:pathLst>
            </a:custGeom>
            <a:solidFill>
              <a:srgbClr val="FEFFD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85725"/>
              <a:ext cx="4439829" cy="4383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4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028689" y="1087078"/>
            <a:ext cx="16230600" cy="506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80"/>
              </a:lnSpc>
              <a:spcBef>
                <a:spcPct val="0"/>
              </a:spcBef>
            </a:pPr>
            <a:r>
              <a:rPr lang="en-US" b="true" sz="2914" spc="661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THE GA EXIT 14 PROJECT SAVES 783 MT CO2 FROM 4 ACRES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02081" y="9137992"/>
            <a:ext cx="200025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823394" y="2227476"/>
            <a:ext cx="14641190" cy="992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49"/>
              </a:lnSpc>
              <a:spcBef>
                <a:spcPct val="0"/>
              </a:spcBef>
            </a:pPr>
            <a:r>
              <a:rPr lang="en-US" sz="26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Project details: </a:t>
            </a:r>
            <a:r>
              <a:rPr lang="en-US" sz="26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1 MW solar on 4 acres, 26.9% capacity factor, Grid Intensity: 733 lb CO₂/MWh</a:t>
            </a:r>
          </a:p>
          <a:p>
            <a:pPr algn="ctr">
              <a:lnSpc>
                <a:spcPts val="4049"/>
              </a:lnSpc>
              <a:spcBef>
                <a:spcPct val="0"/>
              </a:spcBef>
            </a:pPr>
            <a:r>
              <a:rPr lang="en-US" sz="26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Assumption: Mowing cost: $2,000/acre → reduced by 40% with pollinator habitat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689" y="4079937"/>
            <a:ext cx="13362682" cy="38048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b="true" sz="3385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Carbon Reductions:</a:t>
            </a:r>
          </a:p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sz="3385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Annual CO₂ Saved: 783 metric tons = approx. 1,700 cars off the road</a:t>
            </a:r>
          </a:p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sz="3385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10-Year Impact: 7,833 tCO₂ avoided</a:t>
            </a:r>
          </a:p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b="true" sz="3385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Method:</a:t>
            </a:r>
          </a:p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sz="3385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Energy Generated = 1 MW × 8,760 h × 26.9% = 2,356 MWh/year</a:t>
            </a:r>
          </a:p>
          <a:p>
            <a:pPr algn="l">
              <a:lnSpc>
                <a:spcPts val="5078"/>
              </a:lnSpc>
              <a:spcBef>
                <a:spcPct val="0"/>
              </a:spcBef>
            </a:pPr>
            <a:r>
              <a:rPr lang="en-US" sz="3385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CO₂ = 2,356 × 733 ÷ 2,204.62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670122" y="8936982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28689" y="1087078"/>
            <a:ext cx="16230600" cy="506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80"/>
              </a:lnSpc>
              <a:spcBef>
                <a:spcPct val="0"/>
              </a:spcBef>
            </a:pPr>
            <a:r>
              <a:rPr lang="en-US" b="true" sz="2914" spc="661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EVEN WITHOUT OWING, THE DOT COMES OUT AHEAD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02305" y="9137992"/>
            <a:ext cx="199579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4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689" y="2135505"/>
            <a:ext cx="16230594" cy="8151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50"/>
              </a:lnSpc>
              <a:spcBef>
                <a:spcPct val="0"/>
              </a:spcBef>
            </a:pPr>
            <a:r>
              <a:rPr lang="en-US" b="true" sz="330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Cost Savings</a:t>
            </a:r>
          </a:p>
          <a:p>
            <a:pPr algn="l">
              <a:lnSpc>
                <a:spcPts val="4950"/>
              </a:lnSpc>
              <a:spcBef>
                <a:spcPct val="0"/>
              </a:spcBef>
            </a:pPr>
            <a:r>
              <a:rPr lang="en-US" b="true" sz="3300" i="true">
                <a:solidFill>
                  <a:srgbClr val="2B2C30"/>
                </a:solidFill>
                <a:latin typeface="Public Sans Bold Italics"/>
                <a:ea typeface="Public Sans Bold Italics"/>
                <a:cs typeface="Public Sans Bold Italics"/>
                <a:sym typeface="Public Sans Bold Italics"/>
              </a:rPr>
              <a:t>Scenario A: DOT-Owned </a:t>
            </a:r>
          </a:p>
          <a:p>
            <a:pPr algn="l" marL="712470" indent="-356235" lvl="1">
              <a:lnSpc>
                <a:spcPts val="4950"/>
              </a:lnSpc>
              <a:spcBef>
                <a:spcPct val="0"/>
              </a:spcBef>
              <a:buFont typeface="Arial"/>
              <a:buChar char="•"/>
            </a:pPr>
            <a:r>
              <a:rPr lang="en-US" sz="3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Net annual benefit: electricity revenue + cost savings − pollinator mowing cost:  $259k</a:t>
            </a:r>
          </a:p>
          <a:p>
            <a:pPr algn="l" marL="712470" indent="-356235" lvl="1">
              <a:lnSpc>
                <a:spcPts val="4950"/>
              </a:lnSpc>
              <a:spcBef>
                <a:spcPct val="0"/>
              </a:spcBef>
              <a:buFont typeface="Arial"/>
              <a:buChar char="•"/>
            </a:pPr>
            <a:r>
              <a:rPr lang="en-US" sz="3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NPV (10-year, discounted, highest possible value): $1.79M</a:t>
            </a:r>
          </a:p>
          <a:p>
            <a:pPr algn="l" marL="712470" indent="-356235" lvl="1">
              <a:lnSpc>
                <a:spcPts val="4950"/>
              </a:lnSpc>
              <a:spcBef>
                <a:spcPct val="0"/>
              </a:spcBef>
              <a:buFont typeface="Arial"/>
              <a:buChar char="•"/>
            </a:pPr>
            <a:r>
              <a:rPr lang="en-US" sz="3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Assumptions: GA electricity price, 7.29% discount, $2k/acre mowing reduced by 40%</a:t>
            </a:r>
          </a:p>
          <a:p>
            <a:pPr algn="l">
              <a:lnSpc>
                <a:spcPts val="4950"/>
              </a:lnSpc>
              <a:spcBef>
                <a:spcPct val="0"/>
              </a:spcBef>
            </a:pPr>
            <a:r>
              <a:rPr lang="en-US" b="true" sz="3300" i="true">
                <a:solidFill>
                  <a:srgbClr val="2B2C30"/>
                </a:solidFill>
                <a:latin typeface="Public Sans Bold Italics"/>
                <a:ea typeface="Public Sans Bold Italics"/>
                <a:cs typeface="Public Sans Bold Italics"/>
                <a:sym typeface="Public Sans Bold Italics"/>
              </a:rPr>
              <a:t>Scenario B:  Lease Model (No CAPEX):</a:t>
            </a:r>
          </a:p>
          <a:p>
            <a:pPr algn="l" marL="712470" indent="-356235" lvl="1">
              <a:lnSpc>
                <a:spcPts val="4950"/>
              </a:lnSpc>
              <a:spcBef>
                <a:spcPct val="0"/>
              </a:spcBef>
              <a:buFont typeface="Arial"/>
              <a:buChar char="•"/>
            </a:pPr>
            <a:r>
              <a:rPr lang="en-US" sz="3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Annual Revenue: $14,933 (land lease) + $3,200 (mowing savings): $18,133/yr </a:t>
            </a:r>
          </a:p>
          <a:p>
            <a:pPr algn="l" marL="712470" indent="-356235" lvl="1">
              <a:lnSpc>
                <a:spcPts val="4950"/>
              </a:lnSpc>
              <a:spcBef>
                <a:spcPct val="0"/>
              </a:spcBef>
              <a:buFont typeface="Arial"/>
              <a:buChar char="•"/>
            </a:pPr>
            <a:r>
              <a:rPr lang="en-US" sz="330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NPV (10-year, discounted): $125,000</a:t>
            </a:r>
          </a:p>
          <a:p>
            <a:pPr algn="l">
              <a:lnSpc>
                <a:spcPts val="4950"/>
              </a:lnSpc>
              <a:spcBef>
                <a:spcPct val="0"/>
              </a:spcBef>
            </a:pPr>
          </a:p>
          <a:p>
            <a:pPr algn="l">
              <a:lnSpc>
                <a:spcPts val="4950"/>
              </a:lnSpc>
              <a:spcBef>
                <a:spcPct val="0"/>
              </a:spcBef>
            </a:pPr>
          </a:p>
          <a:p>
            <a:pPr algn="l">
              <a:lnSpc>
                <a:spcPts val="495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670122" y="8936982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834739" y="942975"/>
            <a:ext cx="16230600" cy="6510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CO-BENEFITS AND ROADBLOCKS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00407" y="9137992"/>
            <a:ext cx="203374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5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6365" y="2255521"/>
            <a:ext cx="16911613" cy="2528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Co-Benefits:</a:t>
            </a:r>
          </a:p>
          <a:p>
            <a:pPr algn="just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Biodiversity: </a:t>
            </a: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Supports pollinators, improves soil &amp; slope stability</a:t>
            </a:r>
          </a:p>
          <a:p>
            <a:pPr algn="just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Public Perception:</a:t>
            </a: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Signage and aesthetics improve community trust</a:t>
            </a:r>
          </a:p>
          <a:p>
            <a:pPr algn="just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Grid Readiness:</a:t>
            </a: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 Prepares ROW for co-use like EV charging hubs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66365" y="5541483"/>
            <a:ext cx="16567349" cy="2528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Roadblocks:</a:t>
            </a:r>
          </a:p>
          <a:p>
            <a:pPr algn="l" marL="731901" indent="-365951" lvl="1">
              <a:lnSpc>
                <a:spcPts val="5085"/>
              </a:lnSpc>
              <a:spcBef>
                <a:spcPct val="0"/>
              </a:spcBef>
              <a:buFont typeface="Arial"/>
              <a:buChar char="•"/>
            </a:pP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DOT contracting procurement strategies not conducive to realizing mowing cost benefits</a:t>
            </a:r>
          </a:p>
          <a:p>
            <a:pPr algn="l" marL="731901" indent="-365951" lvl="1">
              <a:lnSpc>
                <a:spcPts val="5085"/>
              </a:lnSpc>
              <a:spcBef>
                <a:spcPct val="0"/>
              </a:spcBef>
              <a:buFont typeface="Arial"/>
              <a:buChar char="•"/>
            </a:pP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Li</a:t>
            </a: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mited internal DOT capacity to evaluate site feasibility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028695" y="1760761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670122" y="8936982"/>
            <a:ext cx="16230594" cy="38509"/>
          </a:xfrm>
          <a:prstGeom prst="line">
            <a:avLst/>
          </a:prstGeom>
          <a:ln cap="flat" w="9525">
            <a:solidFill>
              <a:srgbClr val="2B2C3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006871" y="942975"/>
            <a:ext cx="16230600" cy="6510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b="true" sz="3714" spc="843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NEXT STEPS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03272" y="9137992"/>
            <a:ext cx="197644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9"/>
              </a:lnSpc>
              <a:spcBef>
                <a:spcPct val="0"/>
              </a:spcBef>
            </a:pPr>
            <a:r>
              <a:rPr lang="en-US" sz="249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66204" y="2047869"/>
            <a:ext cx="16565655" cy="44535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3359" b="true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Next Steps </a:t>
            </a:r>
          </a:p>
          <a:p>
            <a:pPr algn="just">
              <a:lnSpc>
                <a:spcPts val="5039"/>
              </a:lnSpc>
            </a:pPr>
            <a:r>
              <a:rPr lang="en-US" sz="3359" b="true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Current Status:</a:t>
            </a:r>
          </a:p>
          <a:p>
            <a:pPr algn="just" marL="725424" indent="-362712" lvl="1">
              <a:lnSpc>
                <a:spcPts val="5039"/>
              </a:lnSpc>
              <a:buFont typeface="Arial"/>
              <a:buChar char="•"/>
            </a:pPr>
            <a:r>
              <a:rPr lang="en-US" sz="335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Model being tested on Georgia’s Exit 14 site</a:t>
            </a:r>
          </a:p>
          <a:p>
            <a:pPr algn="just" marL="725424" indent="-362712" lvl="1">
              <a:lnSpc>
                <a:spcPts val="5039"/>
              </a:lnSpc>
              <a:buFont typeface="Arial"/>
              <a:buChar char="•"/>
            </a:pPr>
            <a:r>
              <a:rPr lang="en-US" sz="3359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Meeting scheduled with GDOT landscape team (Aug 7) to understand replicability and advance model capabilities</a:t>
            </a:r>
          </a:p>
          <a:p>
            <a:pPr algn="just">
              <a:lnSpc>
                <a:spcPts val="5039"/>
              </a:lnSpc>
            </a:pPr>
          </a:p>
          <a:p>
            <a:pPr algn="just">
              <a:lnSpc>
                <a:spcPts val="5039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566204" y="5514317"/>
            <a:ext cx="17027940" cy="50810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85"/>
              </a:lnSpc>
              <a:spcBef>
                <a:spcPct val="0"/>
              </a:spcBef>
            </a:pPr>
            <a:r>
              <a:rPr lang="en-US" b="true" sz="3390">
                <a:solidFill>
                  <a:srgbClr val="2B2C3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Recommendations:</a:t>
            </a:r>
          </a:p>
          <a:p>
            <a:pPr algn="l" marL="731901" indent="-365951" lvl="1">
              <a:lnSpc>
                <a:spcPts val="5085"/>
              </a:lnSpc>
              <a:spcBef>
                <a:spcPct val="0"/>
              </a:spcBef>
              <a:buFont typeface="Arial"/>
              <a:buChar char="•"/>
            </a:pP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Use model to communicate ROI to internal stakeholders</a:t>
            </a:r>
          </a:p>
          <a:p>
            <a:pPr algn="l" marL="731901" indent="-365951" lvl="1">
              <a:lnSpc>
                <a:spcPts val="5085"/>
              </a:lnSpc>
              <a:spcBef>
                <a:spcPct val="0"/>
              </a:spcBef>
              <a:buFont typeface="Arial"/>
              <a:buChar char="•"/>
            </a:pP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Leverage The Ray’s technical assistance for procurement &amp; grid planning</a:t>
            </a:r>
          </a:p>
          <a:p>
            <a:pPr algn="l" marL="731901" indent="-365951" lvl="1">
              <a:lnSpc>
                <a:spcPts val="5085"/>
              </a:lnSpc>
              <a:spcBef>
                <a:spcPct val="0"/>
              </a:spcBef>
              <a:buFont typeface="Arial"/>
              <a:buChar char="•"/>
            </a:pPr>
            <a:r>
              <a:rPr lang="en-US" sz="3390">
                <a:solidFill>
                  <a:srgbClr val="2B2C30"/>
                </a:solidFill>
                <a:latin typeface="Public Sans"/>
                <a:ea typeface="Public Sans"/>
                <a:cs typeface="Public Sans"/>
                <a:sym typeface="Public Sans"/>
              </a:rPr>
              <a:t>Customize for other states using local electricity price, solar potential, and lease rates</a:t>
            </a:r>
          </a:p>
          <a:p>
            <a:pPr algn="l">
              <a:lnSpc>
                <a:spcPts val="5085"/>
              </a:lnSpc>
              <a:spcBef>
                <a:spcPct val="0"/>
              </a:spcBef>
            </a:pPr>
          </a:p>
          <a:p>
            <a:pPr algn="l">
              <a:lnSpc>
                <a:spcPts val="5085"/>
              </a:lnSpc>
              <a:spcBef>
                <a:spcPct val="0"/>
              </a:spcBef>
            </a:pPr>
          </a:p>
          <a:p>
            <a:pPr algn="l">
              <a:lnSpc>
                <a:spcPts val="508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E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0938" y="3237230"/>
            <a:ext cx="14811581" cy="1393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 b="true">
                <a:solidFill>
                  <a:srgbClr val="061313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With just 4 acres, DOTs can save 7,833 tCO₂ and generate up to $1.79M in value over 10 years.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60938" y="4764404"/>
            <a:ext cx="10607040" cy="6724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59"/>
              </a:lnSpc>
              <a:spcBef>
                <a:spcPct val="0"/>
              </a:spcBef>
            </a:pPr>
            <a:r>
              <a:rPr lang="en-US" sz="3899" spc="428">
                <a:solidFill>
                  <a:srgbClr val="061313"/>
                </a:solidFill>
                <a:latin typeface="Public Sans"/>
                <a:ea typeface="Public Sans"/>
                <a:cs typeface="Public Sans"/>
                <a:sym typeface="Public Sans"/>
              </a:rPr>
              <a:t>THANK YOU!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60938" y="9201150"/>
            <a:ext cx="18455516" cy="431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 spc="274">
                <a:solidFill>
                  <a:srgbClr val="061313"/>
                </a:solidFill>
                <a:latin typeface="Public Sans"/>
                <a:ea typeface="Public Sans"/>
                <a:cs typeface="Public Sans"/>
                <a:sym typeface="Public Sans"/>
              </a:rPr>
              <a:t>SOURCE: INESHA GUPTA, CARBON REDUCTION CHALLENGE FINAL REPORT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5686550" y="8980253"/>
            <a:ext cx="2092355" cy="858402"/>
          </a:xfrm>
          <a:custGeom>
            <a:avLst/>
            <a:gdLst/>
            <a:ahLst/>
            <a:cxnLst/>
            <a:rect r="r" b="b" t="t" l="l"/>
            <a:pathLst>
              <a:path h="858402" w="2092355">
                <a:moveTo>
                  <a:pt x="0" y="0"/>
                </a:moveTo>
                <a:lnTo>
                  <a:pt x="2092355" y="0"/>
                </a:lnTo>
                <a:lnTo>
                  <a:pt x="2092355" y="858402"/>
                </a:lnTo>
                <a:lnTo>
                  <a:pt x="0" y="858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A59D367838824C81D2DB470DC4761B" ma:contentTypeVersion="15" ma:contentTypeDescription="Create a new document." ma:contentTypeScope="" ma:versionID="93dddcd1fc98e965096d6e26f6828682">
  <xsd:schema xmlns:xsd="http://www.w3.org/2001/XMLSchema" xmlns:xs="http://www.w3.org/2001/XMLSchema" xmlns:p="http://schemas.microsoft.com/office/2006/metadata/properties" xmlns:ns2="44ec4e7d-3a20-4e4c-81d8-5e6799d99ab9" xmlns:ns3="2bd0a259-6644-42e2-ab68-ec1157a7be17" targetNamespace="http://schemas.microsoft.com/office/2006/metadata/properties" ma:root="true" ma:fieldsID="6d1c558cdd386719f059fb9228177180" ns2:_="" ns3:_="">
    <xsd:import namespace="44ec4e7d-3a20-4e4c-81d8-5e6799d99ab9"/>
    <xsd:import namespace="2bd0a259-6644-42e2-ab68-ec1157a7b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c4e7d-3a20-4e4c-81d8-5e6799d99a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c2506c3-735d-4e70-aa79-204d06275b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0a259-6644-42e2-ab68-ec1157a7be1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4ec4e7d-3a20-4e4c-81d8-5e6799d99ab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EA23E2-EEA5-4A2B-AB3D-56D8A2BC29EA}"/>
</file>

<file path=customXml/itemProps2.xml><?xml version="1.0" encoding="utf-8"?>
<ds:datastoreItem xmlns:ds="http://schemas.openxmlformats.org/officeDocument/2006/customXml" ds:itemID="{6BCE3671-907E-441A-9712-89C797525FDB}"/>
</file>

<file path=customXml/itemProps3.xml><?xml version="1.0" encoding="utf-8"?>
<ds:datastoreItem xmlns:ds="http://schemas.openxmlformats.org/officeDocument/2006/customXml" ds:itemID="{BC336783-F88B-44B4-AFFF-E1F6781710F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ROWSOLAR_CARBONREDUCTIONCHALLENGE</dc:title>
  <cp:revision>1</cp:revision>
  <dcterms:created xsi:type="dcterms:W3CDTF">2006-08-16T00:00:00Z</dcterms:created>
  <dcterms:modified xsi:type="dcterms:W3CDTF">2011-08-01T06:04:30Z</dcterms:modified>
  <dc:identifier>DAGvKSgtHrE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0x01010092A59D367838824C81D2DB470DC4761B</vt:lpwstr>
  </property>
</Properties>
</file>