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embeddedFontLst>
    <p:embeddedFont>
      <p:font typeface="Montserrat Bold" charset="1" panose="00000800000000000000"/>
      <p:regular r:id="rId20"/>
    </p:embeddedFont>
    <p:embeddedFont>
      <p:font typeface="Montserrat" charset="1" panose="00000500000000000000"/>
      <p:regular r:id="rId21"/>
    </p:embeddedFont>
    <p:embeddedFont>
      <p:font typeface="Open Sans Bold" charset="1" panose="020B0806030504020204"/>
      <p:regular r:id="rId22"/>
    </p:embeddedFont>
    <p:embeddedFont>
      <p:font typeface="Open Sans Bold Italics" charset="1" panose="020B0806030504020204"/>
      <p:regular r:id="rId23"/>
    </p:embeddedFont>
    <p:embeddedFont>
      <p:font typeface="Open Sans" charset="1" panose="020B0606030504020204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8" Type="http://schemas.openxmlformats.org/officeDocument/2006/relationships/slide" Target="slides/slide3.xml"/><Relationship Id="rId26" Type="http://schemas.openxmlformats.org/officeDocument/2006/relationships/customXml" Target="../customXml/item2.xml"/><Relationship Id="rId21" Type="http://schemas.openxmlformats.org/officeDocument/2006/relationships/font" Target="fonts/font21.fntdata"/><Relationship Id="rId3" Type="http://schemas.openxmlformats.org/officeDocument/2006/relationships/viewProps" Target="viewProp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7" Type="http://schemas.openxmlformats.org/officeDocument/2006/relationships/slide" Target="slides/slide2.xml"/><Relationship Id="rId25" Type="http://schemas.openxmlformats.org/officeDocument/2006/relationships/customXml" Target="../customXml/item1.xml"/><Relationship Id="rId16" Type="http://schemas.openxmlformats.org/officeDocument/2006/relationships/slide" Target="slides/slide11.xml"/><Relationship Id="rId2" Type="http://schemas.openxmlformats.org/officeDocument/2006/relationships/presProps" Target="presProps.xml"/><Relationship Id="rId20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24" Type="http://schemas.openxmlformats.org/officeDocument/2006/relationships/font" Target="fonts/font24.fntdata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font" Target="fonts/font23.fntdata"/><Relationship Id="rId5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font" Target="fonts/font22.fntdata"/><Relationship Id="rId4" Type="http://schemas.openxmlformats.org/officeDocument/2006/relationships/theme" Target="theme/theme1.xml"/><Relationship Id="rId9" Type="http://schemas.openxmlformats.org/officeDocument/2006/relationships/slide" Target="slides/slide4.xml"/><Relationship Id="rId27" Type="http://schemas.openxmlformats.org/officeDocument/2006/relationships/customXml" Target="../customXml/item3.xml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3.jpeg" Type="http://schemas.openxmlformats.org/officeDocument/2006/relationships/image"/><Relationship Id="rId5" Target="../media/image54.png" Type="http://schemas.openxmlformats.org/officeDocument/2006/relationships/image"/><Relationship Id="rId6" Target="../media/image55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6.jpeg" Type="http://schemas.openxmlformats.org/officeDocument/2006/relationships/image"/><Relationship Id="rId5" Target="../media/image54.png" Type="http://schemas.openxmlformats.org/officeDocument/2006/relationships/image"/><Relationship Id="rId6" Target="../media/image55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7.jpeg" Type="http://schemas.openxmlformats.org/officeDocument/2006/relationships/image"/><Relationship Id="rId5" Target="../media/image54.png" Type="http://schemas.openxmlformats.org/officeDocument/2006/relationships/image"/><Relationship Id="rId6" Target="../media/image55.svg" Type="http://schemas.openxmlformats.org/officeDocument/2006/relationships/image"/><Relationship Id="rId7" Target="../media/image58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59.png" Type="http://schemas.openxmlformats.org/officeDocument/2006/relationships/image"/><Relationship Id="rId5" Target="../media/image60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svg" Type="http://schemas.openxmlformats.org/officeDocument/2006/relationships/image"/><Relationship Id="rId4" Target="../media/image7.png" Type="http://schemas.openxmlformats.org/officeDocument/2006/relationships/image"/><Relationship Id="rId5" Target="../media/image61.png" Type="http://schemas.openxmlformats.org/officeDocument/2006/relationships/image"/><Relationship Id="rId6" Target="../media/image62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13.png" Type="http://schemas.openxmlformats.org/officeDocument/2006/relationships/image"/><Relationship Id="rId8" Target="../media/image14.png" Type="http://schemas.openxmlformats.org/officeDocument/2006/relationships/image"/><Relationship Id="rId9" Target="../media/image15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1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7.jpeg" Type="http://schemas.openxmlformats.org/officeDocument/2006/relationships/image"/><Relationship Id="rId5" Target="../media/image18.png" Type="http://schemas.openxmlformats.org/officeDocument/2006/relationships/image"/><Relationship Id="rId6" Target="../media/image19.svg" Type="http://schemas.openxmlformats.org/officeDocument/2006/relationships/image"/><Relationship Id="rId7" Target="../media/image20.png" Type="http://schemas.openxmlformats.org/officeDocument/2006/relationships/image"/><Relationship Id="rId8" Target="../media/image21.svg" Type="http://schemas.openxmlformats.org/officeDocument/2006/relationships/image"/><Relationship Id="rId9" Target="../media/image2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png" Type="http://schemas.openxmlformats.org/officeDocument/2006/relationships/image"/><Relationship Id="rId4" Target="../media/image25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png" Type="http://schemas.openxmlformats.org/officeDocument/2006/relationships/image"/><Relationship Id="rId4" Target="../media/image25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4.png" Type="http://schemas.openxmlformats.org/officeDocument/2006/relationships/image"/><Relationship Id="rId11" Target="../media/image35.svg" Type="http://schemas.openxmlformats.org/officeDocument/2006/relationships/image"/><Relationship Id="rId2" Target="../media/image26.jpe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Relationship Id="rId5" Target="../media/image29.png" Type="http://schemas.openxmlformats.org/officeDocument/2006/relationships/image"/><Relationship Id="rId6" Target="../media/image30.svg" Type="http://schemas.openxmlformats.org/officeDocument/2006/relationships/image"/><Relationship Id="rId7" Target="../media/image31.png" Type="http://schemas.openxmlformats.org/officeDocument/2006/relationships/image"/><Relationship Id="rId8" Target="../media/image32.png" Type="http://schemas.openxmlformats.org/officeDocument/2006/relationships/image"/><Relationship Id="rId9" Target="../media/image3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2.svg" Type="http://schemas.openxmlformats.org/officeDocument/2006/relationships/image"/><Relationship Id="rId11" Target="../media/image43.jpeg" Type="http://schemas.openxmlformats.org/officeDocument/2006/relationships/image"/><Relationship Id="rId12" Target="../media/image44.png" Type="http://schemas.openxmlformats.org/officeDocument/2006/relationships/image"/><Relationship Id="rId13" Target="../media/image45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6.png" Type="http://schemas.openxmlformats.org/officeDocument/2006/relationships/image"/><Relationship Id="rId5" Target="../media/image37.svg" Type="http://schemas.openxmlformats.org/officeDocument/2006/relationships/image"/><Relationship Id="rId6" Target="../media/image38.jpeg" Type="http://schemas.openxmlformats.org/officeDocument/2006/relationships/image"/><Relationship Id="rId7" Target="../media/image39.png" Type="http://schemas.openxmlformats.org/officeDocument/2006/relationships/image"/><Relationship Id="rId8" Target="../media/image40.svg" Type="http://schemas.openxmlformats.org/officeDocument/2006/relationships/image"/><Relationship Id="rId9" Target="../media/image41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png" Type="http://schemas.openxmlformats.org/officeDocument/2006/relationships/image"/><Relationship Id="rId3" Target="../media/image47.svg" Type="http://schemas.openxmlformats.org/officeDocument/2006/relationships/image"/><Relationship Id="rId4" Target="../media/image48.jpeg" Type="http://schemas.openxmlformats.org/officeDocument/2006/relationships/image"/><Relationship Id="rId5" Target="../media/image49.jpeg" Type="http://schemas.openxmlformats.org/officeDocument/2006/relationships/image"/><Relationship Id="rId6" Target="../media/image50.jpeg" Type="http://schemas.openxmlformats.org/officeDocument/2006/relationships/image"/><Relationship Id="rId7" Target="../media/image51.jpeg" Type="http://schemas.openxmlformats.org/officeDocument/2006/relationships/image"/><Relationship Id="rId8" Target="../media/image52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8100000">
            <a:off x="13519823" y="332277"/>
            <a:ext cx="5837977" cy="18849595"/>
          </a:xfrm>
          <a:custGeom>
            <a:avLst/>
            <a:gdLst/>
            <a:ahLst/>
            <a:cxnLst/>
            <a:rect r="r" b="b" t="t" l="l"/>
            <a:pathLst>
              <a:path h="18849595" w="5837977">
                <a:moveTo>
                  <a:pt x="0" y="0"/>
                </a:moveTo>
                <a:lnTo>
                  <a:pt x="5837977" y="0"/>
                </a:lnTo>
                <a:lnTo>
                  <a:pt x="5837977" y="18849595"/>
                </a:lnTo>
                <a:lnTo>
                  <a:pt x="0" y="18849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25794" t="-40822" r="0" b="-5299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8362850" y="1028700"/>
            <a:ext cx="9999261" cy="9999261"/>
          </a:xfrm>
          <a:custGeom>
            <a:avLst/>
            <a:gdLst/>
            <a:ahLst/>
            <a:cxnLst/>
            <a:rect r="r" b="b" t="t" l="l"/>
            <a:pathLst>
              <a:path h="9999261" w="9999261">
                <a:moveTo>
                  <a:pt x="0" y="0"/>
                </a:moveTo>
                <a:lnTo>
                  <a:pt x="9999261" y="0"/>
                </a:lnTo>
                <a:lnTo>
                  <a:pt x="9999261" y="9999261"/>
                </a:lnTo>
                <a:lnTo>
                  <a:pt x="0" y="99992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2700000">
            <a:off x="521329" y="-3317944"/>
            <a:ext cx="2336254" cy="7543272"/>
          </a:xfrm>
          <a:custGeom>
            <a:avLst/>
            <a:gdLst/>
            <a:ahLst/>
            <a:cxnLst/>
            <a:rect r="r" b="b" t="t" l="l"/>
            <a:pathLst>
              <a:path h="7543272" w="2336254">
                <a:moveTo>
                  <a:pt x="0" y="0"/>
                </a:moveTo>
                <a:lnTo>
                  <a:pt x="2336254" y="0"/>
                </a:lnTo>
                <a:lnTo>
                  <a:pt x="2336254" y="7543273"/>
                </a:lnTo>
                <a:lnTo>
                  <a:pt x="0" y="75432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25794" t="-40822" r="0" b="-52994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400000">
            <a:off x="-434583" y="-789204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2098327" y="218663"/>
            <a:ext cx="3727969" cy="3727969"/>
          </a:xfrm>
          <a:custGeom>
            <a:avLst/>
            <a:gdLst/>
            <a:ahLst/>
            <a:cxnLst/>
            <a:rect r="r" b="b" t="t" l="l"/>
            <a:pathLst>
              <a:path h="3727969" w="3727969">
                <a:moveTo>
                  <a:pt x="0" y="0"/>
                </a:moveTo>
                <a:lnTo>
                  <a:pt x="3727969" y="0"/>
                </a:lnTo>
                <a:lnTo>
                  <a:pt x="3727969" y="3727970"/>
                </a:lnTo>
                <a:lnTo>
                  <a:pt x="0" y="3727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2902301"/>
            <a:ext cx="11364813" cy="13841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94"/>
              </a:lnSpc>
            </a:pPr>
            <a:r>
              <a:rPr lang="en-US" sz="9161" b="true">
                <a:solidFill>
                  <a:srgbClr val="4DBF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Chlorella vulgaris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4295946"/>
            <a:ext cx="14044251" cy="32146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93"/>
              </a:lnSpc>
            </a:pPr>
            <a:r>
              <a:rPr lang="en-US" sz="10578" spc="349" b="true">
                <a:solidFill>
                  <a:srgbClr val="051D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Microalgae Photobioreactor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22274" y="7815399"/>
            <a:ext cx="6252635" cy="723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2"/>
              </a:lnSpc>
            </a:pPr>
            <a:r>
              <a:rPr lang="en-US" sz="2080" spc="93" b="true">
                <a:solidFill>
                  <a:srgbClr val="2A2E3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“Turning the world from gray to green”</a:t>
            </a:r>
          </a:p>
          <a:p>
            <a:pPr algn="l">
              <a:lnSpc>
                <a:spcPts val="2912"/>
              </a:lnSpc>
            </a:pP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9978476">
            <a:off x="9374032" y="-985879"/>
            <a:ext cx="3889773" cy="12559257"/>
          </a:xfrm>
          <a:custGeom>
            <a:avLst/>
            <a:gdLst/>
            <a:ahLst/>
            <a:cxnLst/>
            <a:rect r="r" b="b" t="t" l="l"/>
            <a:pathLst>
              <a:path h="12559257" w="3889773">
                <a:moveTo>
                  <a:pt x="0" y="0"/>
                </a:moveTo>
                <a:lnTo>
                  <a:pt x="3889773" y="0"/>
                </a:lnTo>
                <a:lnTo>
                  <a:pt x="3889773" y="12559257"/>
                </a:lnTo>
                <a:lnTo>
                  <a:pt x="0" y="12559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25794" t="-40822" r="0" b="-52994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9129040" y="-450102"/>
            <a:ext cx="9607786" cy="11487702"/>
            <a:chOff x="0" y="0"/>
            <a:chExt cx="8603361" cy="1028674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794" y="-128"/>
              <a:ext cx="8606155" cy="10286874"/>
            </a:xfrm>
            <a:custGeom>
              <a:avLst/>
              <a:gdLst/>
              <a:ahLst/>
              <a:cxnLst/>
              <a:rect r="r" b="b" t="t" l="l"/>
              <a:pathLst>
                <a:path h="10286874" w="8606155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solidFill>
              <a:srgbClr val="052A47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9292044" y="-1200702"/>
            <a:ext cx="9607786" cy="11487702"/>
            <a:chOff x="0" y="0"/>
            <a:chExt cx="8603361" cy="1028674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2794" y="-128"/>
              <a:ext cx="8606155" cy="10286874"/>
            </a:xfrm>
            <a:custGeom>
              <a:avLst/>
              <a:gdLst/>
              <a:ahLst/>
              <a:cxnLst/>
              <a:rect r="r" b="b" t="t" l="l"/>
              <a:pathLst>
                <a:path h="10286874" w="8606155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4">
                <a:alphaModFix amt="88000"/>
              </a:blip>
              <a:stretch>
                <a:fillRect l="-37275" t="0" r="-37275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1505262" y="1275621"/>
            <a:ext cx="8637689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 spc="216">
                <a:solidFill>
                  <a:srgbClr val="2A2E3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Opportunity areas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505262" y="3362518"/>
            <a:ext cx="7963629" cy="371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 spc="65">
                <a:solidFill>
                  <a:srgbClr val="2A2E3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Emerging High-Value Markets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b="true" sz="3000" spc="65" strike="noStrike" u="none">
                <a:solidFill>
                  <a:srgbClr val="2A2E3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Supportive Government Frameworks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b="true" sz="3000" spc="65" strike="noStrike" u="none">
                <a:solidFill>
                  <a:srgbClr val="2A2E3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Agricultural Sector Diversification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-4944330" y="-6134429"/>
            <a:ext cx="6449593" cy="9554097"/>
            <a:chOff x="0" y="0"/>
            <a:chExt cx="812800" cy="120404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1204040"/>
            </a:xfrm>
            <a:custGeom>
              <a:avLst/>
              <a:gdLst/>
              <a:ahLst/>
              <a:cxnLst/>
              <a:rect r="r" b="b" t="t" l="l"/>
              <a:pathLst>
                <a:path h="1204040" w="812800">
                  <a:moveTo>
                    <a:pt x="0" y="0"/>
                  </a:moveTo>
                  <a:lnTo>
                    <a:pt x="609600" y="0"/>
                  </a:lnTo>
                  <a:lnTo>
                    <a:pt x="812800" y="602020"/>
                  </a:lnTo>
                  <a:lnTo>
                    <a:pt x="609600" y="1204040"/>
                  </a:lnTo>
                  <a:lnTo>
                    <a:pt x="0" y="1204040"/>
                  </a:lnTo>
                  <a:lnTo>
                    <a:pt x="203200" y="602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F38"/>
            </a:solidFill>
            <a:ln cap="sq">
              <a:noFill/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177800" y="-47625"/>
              <a:ext cx="558800" cy="12516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713956" y="3314700"/>
            <a:ext cx="629487" cy="569972"/>
          </a:xfrm>
          <a:custGeom>
            <a:avLst/>
            <a:gdLst/>
            <a:ahLst/>
            <a:cxnLst/>
            <a:rect r="r" b="b" t="t" l="l"/>
            <a:pathLst>
              <a:path h="569972" w="629487">
                <a:moveTo>
                  <a:pt x="0" y="0"/>
                </a:moveTo>
                <a:lnTo>
                  <a:pt x="629488" y="0"/>
                </a:lnTo>
                <a:lnTo>
                  <a:pt x="629488" y="569972"/>
                </a:lnTo>
                <a:lnTo>
                  <a:pt x="0" y="5699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13956" y="4858514"/>
            <a:ext cx="629487" cy="569972"/>
          </a:xfrm>
          <a:custGeom>
            <a:avLst/>
            <a:gdLst/>
            <a:ahLst/>
            <a:cxnLst/>
            <a:rect r="r" b="b" t="t" l="l"/>
            <a:pathLst>
              <a:path h="569972" w="629487">
                <a:moveTo>
                  <a:pt x="0" y="0"/>
                </a:moveTo>
                <a:lnTo>
                  <a:pt x="629488" y="0"/>
                </a:lnTo>
                <a:lnTo>
                  <a:pt x="629488" y="569972"/>
                </a:lnTo>
                <a:lnTo>
                  <a:pt x="0" y="5699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13956" y="6402328"/>
            <a:ext cx="629487" cy="569972"/>
          </a:xfrm>
          <a:custGeom>
            <a:avLst/>
            <a:gdLst/>
            <a:ahLst/>
            <a:cxnLst/>
            <a:rect r="r" b="b" t="t" l="l"/>
            <a:pathLst>
              <a:path h="569972" w="629487">
                <a:moveTo>
                  <a:pt x="0" y="0"/>
                </a:moveTo>
                <a:lnTo>
                  <a:pt x="629488" y="0"/>
                </a:lnTo>
                <a:lnTo>
                  <a:pt x="629488" y="569972"/>
                </a:lnTo>
                <a:lnTo>
                  <a:pt x="0" y="5699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9978476">
            <a:off x="9374032" y="-985879"/>
            <a:ext cx="3889773" cy="12559257"/>
          </a:xfrm>
          <a:custGeom>
            <a:avLst/>
            <a:gdLst/>
            <a:ahLst/>
            <a:cxnLst/>
            <a:rect r="r" b="b" t="t" l="l"/>
            <a:pathLst>
              <a:path h="12559257" w="3889773">
                <a:moveTo>
                  <a:pt x="0" y="0"/>
                </a:moveTo>
                <a:lnTo>
                  <a:pt x="3889773" y="0"/>
                </a:lnTo>
                <a:lnTo>
                  <a:pt x="3889773" y="12559257"/>
                </a:lnTo>
                <a:lnTo>
                  <a:pt x="0" y="12559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25794" t="-40822" r="0" b="-52994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9129040" y="-450102"/>
            <a:ext cx="9607786" cy="11487702"/>
            <a:chOff x="0" y="0"/>
            <a:chExt cx="8603361" cy="1028674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794" y="-128"/>
              <a:ext cx="8606155" cy="10286874"/>
            </a:xfrm>
            <a:custGeom>
              <a:avLst/>
              <a:gdLst/>
              <a:ahLst/>
              <a:cxnLst/>
              <a:rect r="r" b="b" t="t" l="l"/>
              <a:pathLst>
                <a:path h="10286874" w="8606155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solidFill>
              <a:srgbClr val="052A47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9292044" y="-1200702"/>
            <a:ext cx="9607786" cy="11487702"/>
            <a:chOff x="0" y="0"/>
            <a:chExt cx="8603361" cy="1028674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2794" y="-128"/>
              <a:ext cx="8606155" cy="10286874"/>
            </a:xfrm>
            <a:custGeom>
              <a:avLst/>
              <a:gdLst/>
              <a:ahLst/>
              <a:cxnLst/>
              <a:rect r="r" b="b" t="t" l="l"/>
              <a:pathLst>
                <a:path h="10286874" w="8606155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4">
                <a:alphaModFix amt="88000"/>
              </a:blip>
              <a:stretch>
                <a:fillRect l="-39731" t="0" r="-39731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-4944330" y="-6134429"/>
            <a:ext cx="6449593" cy="9554097"/>
            <a:chOff x="0" y="0"/>
            <a:chExt cx="812800" cy="12040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1204040"/>
            </a:xfrm>
            <a:custGeom>
              <a:avLst/>
              <a:gdLst/>
              <a:ahLst/>
              <a:cxnLst/>
              <a:rect r="r" b="b" t="t" l="l"/>
              <a:pathLst>
                <a:path h="1204040" w="812800">
                  <a:moveTo>
                    <a:pt x="0" y="0"/>
                  </a:moveTo>
                  <a:lnTo>
                    <a:pt x="609600" y="0"/>
                  </a:lnTo>
                  <a:lnTo>
                    <a:pt x="812800" y="602020"/>
                  </a:lnTo>
                  <a:lnTo>
                    <a:pt x="609600" y="1204040"/>
                  </a:lnTo>
                  <a:lnTo>
                    <a:pt x="0" y="1204040"/>
                  </a:lnTo>
                  <a:lnTo>
                    <a:pt x="203200" y="602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F38"/>
            </a:solidFill>
            <a:ln cap="sq">
              <a:noFill/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177800" y="-47625"/>
              <a:ext cx="558800" cy="12516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346193" y="1380756"/>
            <a:ext cx="8734313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 spc="216">
                <a:solidFill>
                  <a:srgbClr val="2A2E3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Potencial roadblock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05262" y="3609358"/>
            <a:ext cx="7963629" cy="2647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 spc="65">
                <a:solidFill>
                  <a:srgbClr val="2A2E3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Market Price Volatility and Competitive Landscape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b="true" sz="3000" spc="65" strike="noStrike" u="none">
                <a:solidFill>
                  <a:srgbClr val="2A2E3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Climate-Related Operational Risks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713956" y="3666508"/>
            <a:ext cx="629487" cy="569972"/>
          </a:xfrm>
          <a:custGeom>
            <a:avLst/>
            <a:gdLst/>
            <a:ahLst/>
            <a:cxnLst/>
            <a:rect r="r" b="b" t="t" l="l"/>
            <a:pathLst>
              <a:path h="569972" w="629487">
                <a:moveTo>
                  <a:pt x="0" y="0"/>
                </a:moveTo>
                <a:lnTo>
                  <a:pt x="629488" y="0"/>
                </a:lnTo>
                <a:lnTo>
                  <a:pt x="629488" y="569972"/>
                </a:lnTo>
                <a:lnTo>
                  <a:pt x="0" y="5699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13956" y="5687336"/>
            <a:ext cx="629487" cy="569972"/>
          </a:xfrm>
          <a:custGeom>
            <a:avLst/>
            <a:gdLst/>
            <a:ahLst/>
            <a:cxnLst/>
            <a:rect r="r" b="b" t="t" l="l"/>
            <a:pathLst>
              <a:path h="569972" w="629487">
                <a:moveTo>
                  <a:pt x="0" y="0"/>
                </a:moveTo>
                <a:lnTo>
                  <a:pt x="629488" y="0"/>
                </a:lnTo>
                <a:lnTo>
                  <a:pt x="629488" y="569972"/>
                </a:lnTo>
                <a:lnTo>
                  <a:pt x="0" y="5699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019606">
            <a:off x="13644050" y="-1136129"/>
            <a:ext cx="3889773" cy="12559257"/>
          </a:xfrm>
          <a:custGeom>
            <a:avLst/>
            <a:gdLst/>
            <a:ahLst/>
            <a:cxnLst/>
            <a:rect r="r" b="b" t="t" l="l"/>
            <a:pathLst>
              <a:path h="12559257" w="3889773">
                <a:moveTo>
                  <a:pt x="0" y="0"/>
                </a:moveTo>
                <a:lnTo>
                  <a:pt x="3889773" y="0"/>
                </a:lnTo>
                <a:lnTo>
                  <a:pt x="3889773" y="12559258"/>
                </a:lnTo>
                <a:lnTo>
                  <a:pt x="0" y="125592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25794" t="-40822" r="0" b="-52994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3191684" y="-634385"/>
            <a:ext cx="7779807" cy="11555770"/>
            <a:chOff x="0" y="0"/>
            <a:chExt cx="4275074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75074" cy="6350000"/>
            </a:xfrm>
            <a:custGeom>
              <a:avLst/>
              <a:gdLst/>
              <a:ahLst/>
              <a:cxnLst/>
              <a:rect r="r" b="b" t="t" l="l"/>
              <a:pathLst>
                <a:path h="6350000" w="4275074">
                  <a:moveTo>
                    <a:pt x="4275074" y="0"/>
                  </a:moveTo>
                  <a:lnTo>
                    <a:pt x="2736723" y="6350000"/>
                  </a:lnTo>
                  <a:lnTo>
                    <a:pt x="0" y="6350000"/>
                  </a:lnTo>
                  <a:lnTo>
                    <a:pt x="1520444" y="0"/>
                  </a:lnTo>
                  <a:lnTo>
                    <a:pt x="4275074" y="0"/>
                  </a:lnTo>
                  <a:close/>
                </a:path>
              </a:pathLst>
            </a:custGeom>
            <a:blipFill>
              <a:blip r:embed="rId4"/>
              <a:stretch>
                <a:fillRect l="-82031" t="0" r="-82031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2474229" y="5331077"/>
            <a:ext cx="2945028" cy="5777885"/>
            <a:chOff x="0" y="0"/>
            <a:chExt cx="406400" cy="79732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06400" cy="797321"/>
            </a:xfrm>
            <a:custGeom>
              <a:avLst/>
              <a:gdLst/>
              <a:ahLst/>
              <a:cxnLst/>
              <a:rect r="r" b="b" t="t" l="l"/>
              <a:pathLst>
                <a:path h="797321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797321"/>
                  </a:lnTo>
                  <a:lnTo>
                    <a:pt x="0" y="7973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DBF38"/>
            </a:solidFill>
            <a:ln cap="sq">
              <a:noFill/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101600" y="-47625"/>
              <a:ext cx="203200" cy="8449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-1371921" y="-634385"/>
            <a:ext cx="2743842" cy="5383177"/>
            <a:chOff x="0" y="0"/>
            <a:chExt cx="406400" cy="79732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06400" cy="797321"/>
            </a:xfrm>
            <a:custGeom>
              <a:avLst/>
              <a:gdLst/>
              <a:ahLst/>
              <a:cxnLst/>
              <a:rect r="r" b="b" t="t" l="l"/>
              <a:pathLst>
                <a:path h="797321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797321"/>
                  </a:lnTo>
                  <a:lnTo>
                    <a:pt x="0" y="7973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0D12A"/>
            </a:solidFill>
            <a:ln cap="sq">
              <a:noFill/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101600" y="-47625"/>
              <a:ext cx="203200" cy="8449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5419257" y="-373209"/>
            <a:ext cx="714563" cy="1401909"/>
            <a:chOff x="0" y="0"/>
            <a:chExt cx="406400" cy="79732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06400" cy="797321"/>
            </a:xfrm>
            <a:custGeom>
              <a:avLst/>
              <a:gdLst/>
              <a:ahLst/>
              <a:cxnLst/>
              <a:rect r="r" b="b" t="t" l="l"/>
              <a:pathLst>
                <a:path h="797321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797321"/>
                  </a:lnTo>
                  <a:lnTo>
                    <a:pt x="0" y="7973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0D12A"/>
            </a:soli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101600" y="-47625"/>
              <a:ext cx="203200" cy="8449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028700" y="3206377"/>
            <a:ext cx="629487" cy="569972"/>
          </a:xfrm>
          <a:custGeom>
            <a:avLst/>
            <a:gdLst/>
            <a:ahLst/>
            <a:cxnLst/>
            <a:rect r="r" b="b" t="t" l="l"/>
            <a:pathLst>
              <a:path h="569972" w="629487">
                <a:moveTo>
                  <a:pt x="0" y="0"/>
                </a:moveTo>
                <a:lnTo>
                  <a:pt x="629487" y="0"/>
                </a:lnTo>
                <a:lnTo>
                  <a:pt x="629487" y="569972"/>
                </a:lnTo>
                <a:lnTo>
                  <a:pt x="0" y="5699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28700" y="4178819"/>
            <a:ext cx="629487" cy="569972"/>
          </a:xfrm>
          <a:custGeom>
            <a:avLst/>
            <a:gdLst/>
            <a:ahLst/>
            <a:cxnLst/>
            <a:rect r="r" b="b" t="t" l="l"/>
            <a:pathLst>
              <a:path h="569972" w="629487">
                <a:moveTo>
                  <a:pt x="0" y="0"/>
                </a:moveTo>
                <a:lnTo>
                  <a:pt x="629487" y="0"/>
                </a:lnTo>
                <a:lnTo>
                  <a:pt x="629487" y="569973"/>
                </a:lnTo>
                <a:lnTo>
                  <a:pt x="0" y="5699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874039" y="5143500"/>
            <a:ext cx="3697377" cy="4757465"/>
          </a:xfrm>
          <a:custGeom>
            <a:avLst/>
            <a:gdLst/>
            <a:ahLst/>
            <a:cxnLst/>
            <a:rect r="r" b="b" t="t" l="l"/>
            <a:pathLst>
              <a:path h="4757465" w="3697377">
                <a:moveTo>
                  <a:pt x="0" y="0"/>
                </a:moveTo>
                <a:lnTo>
                  <a:pt x="3697377" y="0"/>
                </a:lnTo>
                <a:lnTo>
                  <a:pt x="3697377" y="4757465"/>
                </a:lnTo>
                <a:lnTo>
                  <a:pt x="0" y="47574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586" t="-34961" r="-19835" b="-41088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371921" y="1600003"/>
            <a:ext cx="13336747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 spc="216">
                <a:solidFill>
                  <a:srgbClr val="2A2E3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Status of the project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173663" y="4210947"/>
            <a:ext cx="10134600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E3A"/>
                </a:solidFill>
                <a:latin typeface="Open Sans"/>
                <a:ea typeface="Open Sans"/>
                <a:cs typeface="Open Sans"/>
                <a:sym typeface="Open Sans"/>
              </a:rPr>
              <a:t>Scheduling meeting with new potential business partners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173663" y="3261999"/>
            <a:ext cx="11401425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E3A"/>
                </a:solidFill>
                <a:latin typeface="Open Sans"/>
                <a:ea typeface="Open Sans"/>
                <a:cs typeface="Open Sans"/>
                <a:sym typeface="Open Sans"/>
              </a:rPr>
              <a:t>The completion of the first functional photobioreactor prototype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239475" y="7269502"/>
            <a:ext cx="4610100" cy="448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b="true" sz="2600" i="true">
                <a:solidFill>
                  <a:srgbClr val="2A2E3A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Image of the photobioreactor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955786" y="-254854"/>
            <a:ext cx="4632524" cy="10815226"/>
            <a:chOff x="0" y="0"/>
            <a:chExt cx="1220089" cy="284845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20089" cy="2848455"/>
            </a:xfrm>
            <a:custGeom>
              <a:avLst/>
              <a:gdLst/>
              <a:ahLst/>
              <a:cxnLst/>
              <a:rect r="r" b="b" t="t" l="l"/>
              <a:pathLst>
                <a:path h="2848455" w="1220089">
                  <a:moveTo>
                    <a:pt x="0" y="0"/>
                  </a:moveTo>
                  <a:lnTo>
                    <a:pt x="1220089" y="0"/>
                  </a:lnTo>
                  <a:lnTo>
                    <a:pt x="1220089" y="2848455"/>
                  </a:lnTo>
                  <a:lnTo>
                    <a:pt x="0" y="2848455"/>
                  </a:lnTo>
                  <a:close/>
                </a:path>
              </a:pathLst>
            </a:custGeom>
            <a:solidFill>
              <a:srgbClr val="4DBF38"/>
            </a:soli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220089" cy="28960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5369574" y="8009482"/>
            <a:ext cx="7292928" cy="7292928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3056178" y="-3901318"/>
            <a:ext cx="7292928" cy="7292928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-5400000">
            <a:off x="11952046" y="3265440"/>
            <a:ext cx="7715094" cy="3707614"/>
          </a:xfrm>
          <a:custGeom>
            <a:avLst/>
            <a:gdLst/>
            <a:ahLst/>
            <a:cxnLst/>
            <a:rect r="r" b="b" t="t" l="l"/>
            <a:pathLst>
              <a:path h="3707614" w="7715094">
                <a:moveTo>
                  <a:pt x="0" y="0"/>
                </a:moveTo>
                <a:lnTo>
                  <a:pt x="7715094" y="0"/>
                </a:lnTo>
                <a:lnTo>
                  <a:pt x="7715094" y="3707614"/>
                </a:lnTo>
                <a:lnTo>
                  <a:pt x="0" y="3707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935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9830590" y="550776"/>
            <a:ext cx="9185447" cy="9185447"/>
          </a:xfrm>
          <a:custGeom>
            <a:avLst/>
            <a:gdLst/>
            <a:ahLst/>
            <a:cxnLst/>
            <a:rect r="r" b="b" t="t" l="l"/>
            <a:pathLst>
              <a:path h="9185447" w="9185447">
                <a:moveTo>
                  <a:pt x="0" y="0"/>
                </a:moveTo>
                <a:lnTo>
                  <a:pt x="9185448" y="0"/>
                </a:lnTo>
                <a:lnTo>
                  <a:pt x="9185448" y="9185448"/>
                </a:lnTo>
                <a:lnTo>
                  <a:pt x="0" y="91854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884182" y="1528636"/>
            <a:ext cx="15375118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 spc="216">
                <a:solidFill>
                  <a:srgbClr val="2A2E3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Future work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884182" y="2843853"/>
            <a:ext cx="7687559" cy="478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2A2E3A"/>
                </a:solidFill>
                <a:latin typeface="Open Sans"/>
                <a:ea typeface="Open Sans"/>
                <a:cs typeface="Open Sans"/>
                <a:sym typeface="Open Sans"/>
              </a:rPr>
              <a:t>Improve our networking to present this initiative to new companies or business partners.</a:t>
            </a:r>
          </a:p>
          <a:p>
            <a:pPr algn="just">
              <a:lnSpc>
                <a:spcPts val="4200"/>
              </a:lnSpc>
            </a:pPr>
          </a:p>
          <a:p>
            <a:pPr algn="just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2A2E3A"/>
                </a:solidFill>
                <a:latin typeface="Open Sans"/>
                <a:ea typeface="Open Sans"/>
                <a:cs typeface="Open Sans"/>
                <a:sym typeface="Open Sans"/>
              </a:rPr>
              <a:t>Implement and make this project a reality inside our alliances.</a:t>
            </a:r>
          </a:p>
          <a:p>
            <a:pPr algn="just">
              <a:lnSpc>
                <a:spcPts val="4200"/>
              </a:lnSpc>
            </a:pPr>
          </a:p>
          <a:p>
            <a:pPr algn="just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2A2E3A"/>
                </a:solidFill>
                <a:latin typeface="Open Sans"/>
                <a:ea typeface="Open Sans"/>
                <a:cs typeface="Open Sans"/>
                <a:sym typeface="Open Sans"/>
              </a:rPr>
              <a:t>Implementation in Mexico to complete our compromise in the Treaty of Paris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2700000">
            <a:off x="15446278" y="-1685650"/>
            <a:ext cx="6145089" cy="7288971"/>
            <a:chOff x="0" y="0"/>
            <a:chExt cx="1618460" cy="191972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18460" cy="1919729"/>
            </a:xfrm>
            <a:custGeom>
              <a:avLst/>
              <a:gdLst/>
              <a:ahLst/>
              <a:cxnLst/>
              <a:rect r="r" b="b" t="t" l="l"/>
              <a:pathLst>
                <a:path h="1919729" w="1618460">
                  <a:moveTo>
                    <a:pt x="0" y="0"/>
                  </a:moveTo>
                  <a:lnTo>
                    <a:pt x="1618460" y="0"/>
                  </a:lnTo>
                  <a:lnTo>
                    <a:pt x="1618460" y="1919729"/>
                  </a:lnTo>
                  <a:lnTo>
                    <a:pt x="0" y="1919729"/>
                  </a:lnTo>
                  <a:close/>
                </a:path>
              </a:pathLst>
            </a:custGeom>
            <a:solidFill>
              <a:srgbClr val="052A4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618460" cy="19673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5400000">
            <a:off x="11941502" y="839372"/>
            <a:ext cx="9619282" cy="5963955"/>
          </a:xfrm>
          <a:custGeom>
            <a:avLst/>
            <a:gdLst/>
            <a:ahLst/>
            <a:cxnLst/>
            <a:rect r="r" b="b" t="t" l="l"/>
            <a:pathLst>
              <a:path h="5963955" w="9619282">
                <a:moveTo>
                  <a:pt x="0" y="0"/>
                </a:moveTo>
                <a:lnTo>
                  <a:pt x="9619281" y="0"/>
                </a:lnTo>
                <a:lnTo>
                  <a:pt x="9619281" y="5963955"/>
                </a:lnTo>
                <a:lnTo>
                  <a:pt x="0" y="59639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6" id="6"/>
          <p:cNvGrpSpPr/>
          <p:nvPr/>
        </p:nvGrpSpPr>
        <p:grpSpPr>
          <a:xfrm rot="8117627">
            <a:off x="-3075279" y="6921441"/>
            <a:ext cx="4145058" cy="4916643"/>
            <a:chOff x="0" y="0"/>
            <a:chExt cx="1618460" cy="191972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618460" cy="1919729"/>
            </a:xfrm>
            <a:custGeom>
              <a:avLst/>
              <a:gdLst/>
              <a:ahLst/>
              <a:cxnLst/>
              <a:rect r="r" b="b" t="t" l="l"/>
              <a:pathLst>
                <a:path h="1919729" w="1618460">
                  <a:moveTo>
                    <a:pt x="0" y="0"/>
                  </a:moveTo>
                  <a:lnTo>
                    <a:pt x="1618460" y="0"/>
                  </a:lnTo>
                  <a:lnTo>
                    <a:pt x="1618460" y="1919729"/>
                  </a:lnTo>
                  <a:lnTo>
                    <a:pt x="0" y="1919729"/>
                  </a:lnTo>
                  <a:close/>
                </a:path>
              </a:pathLst>
            </a:custGeom>
            <a:solidFill>
              <a:srgbClr val="052A4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1618460" cy="19673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-5382372">
            <a:off x="-3048223" y="6118130"/>
            <a:ext cx="6488511" cy="4022877"/>
          </a:xfrm>
          <a:custGeom>
            <a:avLst/>
            <a:gdLst/>
            <a:ahLst/>
            <a:cxnLst/>
            <a:rect r="r" b="b" t="t" l="l"/>
            <a:pathLst>
              <a:path h="4022877" w="6488511">
                <a:moveTo>
                  <a:pt x="0" y="0"/>
                </a:moveTo>
                <a:lnTo>
                  <a:pt x="6488511" y="0"/>
                </a:lnTo>
                <a:lnTo>
                  <a:pt x="6488511" y="4022877"/>
                </a:lnTo>
                <a:lnTo>
                  <a:pt x="0" y="40228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0" id="10"/>
          <p:cNvSpPr txBox="true"/>
          <p:nvPr/>
        </p:nvSpPr>
        <p:spPr>
          <a:xfrm rot="0">
            <a:off x="1028700" y="2400510"/>
            <a:ext cx="8149287" cy="1565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12389"/>
              </a:lnSpc>
              <a:spcBef>
                <a:spcPct val="0"/>
              </a:spcBef>
            </a:pPr>
            <a:r>
              <a:rPr lang="en-US" b="true" sz="10324" spc="371">
                <a:solidFill>
                  <a:srgbClr val="2A2E3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Thanks!!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360095" y="-666244"/>
            <a:ext cx="3727969" cy="3727969"/>
          </a:xfrm>
          <a:custGeom>
            <a:avLst/>
            <a:gdLst/>
            <a:ahLst/>
            <a:cxnLst/>
            <a:rect r="r" b="b" t="t" l="l"/>
            <a:pathLst>
              <a:path h="3727969" w="3727969">
                <a:moveTo>
                  <a:pt x="0" y="0"/>
                </a:moveTo>
                <a:lnTo>
                  <a:pt x="3727969" y="0"/>
                </a:lnTo>
                <a:lnTo>
                  <a:pt x="3727969" y="3727969"/>
                </a:lnTo>
                <a:lnTo>
                  <a:pt x="0" y="37279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278267" y="7326652"/>
            <a:ext cx="1619596" cy="1063044"/>
          </a:xfrm>
          <a:custGeom>
            <a:avLst/>
            <a:gdLst/>
            <a:ahLst/>
            <a:cxnLst/>
            <a:rect r="r" b="b" t="t" l="l"/>
            <a:pathLst>
              <a:path h="1063044" w="1619596">
                <a:moveTo>
                  <a:pt x="0" y="0"/>
                </a:moveTo>
                <a:lnTo>
                  <a:pt x="1619595" y="0"/>
                </a:lnTo>
                <a:lnTo>
                  <a:pt x="1619595" y="1063044"/>
                </a:lnTo>
                <a:lnTo>
                  <a:pt x="0" y="10630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677751" y="4781540"/>
            <a:ext cx="8576565" cy="13930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513"/>
              </a:lnSpc>
            </a:pPr>
            <a:r>
              <a:rPr lang="en-US" b="true" sz="4594" spc="165">
                <a:solidFill>
                  <a:srgbClr val="2A2E3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Communicate with us</a:t>
            </a:r>
          </a:p>
          <a:p>
            <a:pPr algn="just" marL="0" indent="0" lvl="0">
              <a:lnSpc>
                <a:spcPts val="5513"/>
              </a:lnSpc>
              <a:spcBef>
                <a:spcPct val="0"/>
              </a:spcBef>
            </a:pPr>
            <a:r>
              <a:rPr lang="en-US" b="true" sz="4594" spc="165">
                <a:solidFill>
                  <a:srgbClr val="2A2E3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 make the world green  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420289" y="7376844"/>
            <a:ext cx="4067175" cy="905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i="true" b="true">
                <a:solidFill>
                  <a:srgbClr val="2A2E3A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danylinan74@gmail.com</a:t>
            </a:r>
          </a:p>
          <a:p>
            <a:pPr algn="l">
              <a:lnSpc>
                <a:spcPts val="3640"/>
              </a:lnSpc>
            </a:pPr>
            <a:r>
              <a:rPr lang="en-US" sz="2600" i="true" b="true">
                <a:solidFill>
                  <a:srgbClr val="2A2E3A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luisgsouber@hotmail.com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108079" y="9326673"/>
            <a:ext cx="7734963" cy="6698478"/>
            <a:chOff x="0" y="0"/>
            <a:chExt cx="6350000" cy="54991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4762500" y="2749550"/>
                  </a:moveTo>
                  <a:lnTo>
                    <a:pt x="3175000" y="0"/>
                  </a:lnTo>
                  <a:lnTo>
                    <a:pt x="1587500" y="2749550"/>
                  </a:lnTo>
                  <a:lnTo>
                    <a:pt x="0" y="5499100"/>
                  </a:lnTo>
                  <a:lnTo>
                    <a:pt x="635000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9798000" y="-320672"/>
            <a:ext cx="12653343" cy="5897734"/>
          </a:xfrm>
          <a:custGeom>
            <a:avLst/>
            <a:gdLst/>
            <a:ahLst/>
            <a:cxnLst/>
            <a:rect r="r" b="b" t="t" l="l"/>
            <a:pathLst>
              <a:path h="5897734" w="12653343">
                <a:moveTo>
                  <a:pt x="0" y="0"/>
                </a:moveTo>
                <a:lnTo>
                  <a:pt x="12653343" y="0"/>
                </a:lnTo>
                <a:lnTo>
                  <a:pt x="12653343" y="5897734"/>
                </a:lnTo>
                <a:lnTo>
                  <a:pt x="0" y="58977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14545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10975988" y="1535868"/>
            <a:ext cx="6778577" cy="6778550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-10800000">
            <a:off x="-3080673" y="7603013"/>
            <a:ext cx="7102699" cy="3310574"/>
          </a:xfrm>
          <a:custGeom>
            <a:avLst/>
            <a:gdLst/>
            <a:ahLst/>
            <a:cxnLst/>
            <a:rect r="r" b="b" t="t" l="l"/>
            <a:pathLst>
              <a:path h="3310574" w="7102699">
                <a:moveTo>
                  <a:pt x="0" y="0"/>
                </a:moveTo>
                <a:lnTo>
                  <a:pt x="7102699" y="0"/>
                </a:lnTo>
                <a:lnTo>
                  <a:pt x="7102699" y="3310574"/>
                </a:lnTo>
                <a:lnTo>
                  <a:pt x="0" y="33105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114545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839266" y="3115269"/>
            <a:ext cx="1970662" cy="1219347"/>
          </a:xfrm>
          <a:custGeom>
            <a:avLst/>
            <a:gdLst/>
            <a:ahLst/>
            <a:cxnLst/>
            <a:rect r="r" b="b" t="t" l="l"/>
            <a:pathLst>
              <a:path h="1219347" w="1970662">
                <a:moveTo>
                  <a:pt x="0" y="0"/>
                </a:moveTo>
                <a:lnTo>
                  <a:pt x="1970661" y="0"/>
                </a:lnTo>
                <a:lnTo>
                  <a:pt x="1970661" y="1219347"/>
                </a:lnTo>
                <a:lnTo>
                  <a:pt x="0" y="12193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839266" y="5778037"/>
            <a:ext cx="1970662" cy="2021365"/>
          </a:xfrm>
          <a:custGeom>
            <a:avLst/>
            <a:gdLst/>
            <a:ahLst/>
            <a:cxnLst/>
            <a:rect r="r" b="b" t="t" l="l"/>
            <a:pathLst>
              <a:path h="2021365" w="1970662">
                <a:moveTo>
                  <a:pt x="0" y="0"/>
                </a:moveTo>
                <a:lnTo>
                  <a:pt x="1970661" y="0"/>
                </a:lnTo>
                <a:lnTo>
                  <a:pt x="1970661" y="2021365"/>
                </a:lnTo>
                <a:lnTo>
                  <a:pt x="0" y="20213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839266" y="1031043"/>
            <a:ext cx="7968507" cy="1000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7800"/>
              </a:lnSpc>
              <a:spcBef>
                <a:spcPct val="0"/>
              </a:spcBef>
            </a:pPr>
            <a:r>
              <a:rPr lang="en-US" b="true" sz="6500" spc="234">
                <a:solidFill>
                  <a:srgbClr val="2A2E3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Ziutik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266800" y="3267304"/>
            <a:ext cx="6251988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sz="3000" spc="135">
                <a:solidFill>
                  <a:srgbClr val="2A2E3A"/>
                </a:solidFill>
                <a:latin typeface="Montserrat"/>
                <a:ea typeface="Montserrat"/>
                <a:cs typeface="Montserrat"/>
                <a:sym typeface="Montserrat"/>
              </a:rPr>
              <a:t>Ziutik in Nahuatl  means the color green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266800" y="5720887"/>
            <a:ext cx="6251988" cy="2114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4200"/>
              </a:lnSpc>
              <a:spcBef>
                <a:spcPct val="0"/>
              </a:spcBef>
            </a:pPr>
            <a:r>
              <a:rPr lang="en-US" sz="3000" spc="135">
                <a:solidFill>
                  <a:srgbClr val="2A2E3A"/>
                </a:solidFill>
                <a:latin typeface="Montserrat"/>
                <a:ea typeface="Montserrat"/>
                <a:cs typeface="Montserrat"/>
                <a:sym typeface="Montserrat"/>
              </a:rPr>
              <a:t>Our objective is to develop new biotechnologies inspired by the microalgae Chlorella Vulgaris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108079" y="9326673"/>
            <a:ext cx="7734963" cy="6698478"/>
            <a:chOff x="0" y="0"/>
            <a:chExt cx="6350000" cy="54991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4762500" y="2749550"/>
                  </a:moveTo>
                  <a:lnTo>
                    <a:pt x="3175000" y="0"/>
                  </a:lnTo>
                  <a:lnTo>
                    <a:pt x="1587500" y="2749550"/>
                  </a:lnTo>
                  <a:lnTo>
                    <a:pt x="0" y="5499100"/>
                  </a:lnTo>
                  <a:lnTo>
                    <a:pt x="635000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9798000" y="-320672"/>
            <a:ext cx="12653343" cy="5897734"/>
          </a:xfrm>
          <a:custGeom>
            <a:avLst/>
            <a:gdLst/>
            <a:ahLst/>
            <a:cxnLst/>
            <a:rect r="r" b="b" t="t" l="l"/>
            <a:pathLst>
              <a:path h="5897734" w="12653343">
                <a:moveTo>
                  <a:pt x="0" y="0"/>
                </a:moveTo>
                <a:lnTo>
                  <a:pt x="12653343" y="0"/>
                </a:lnTo>
                <a:lnTo>
                  <a:pt x="12653343" y="5897734"/>
                </a:lnTo>
                <a:lnTo>
                  <a:pt x="0" y="58977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14545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-10800000">
            <a:off x="-3080673" y="7603013"/>
            <a:ext cx="7102699" cy="3310574"/>
          </a:xfrm>
          <a:custGeom>
            <a:avLst/>
            <a:gdLst/>
            <a:ahLst/>
            <a:cxnLst/>
            <a:rect r="r" b="b" t="t" l="l"/>
            <a:pathLst>
              <a:path h="3310574" w="7102699">
                <a:moveTo>
                  <a:pt x="0" y="0"/>
                </a:moveTo>
                <a:lnTo>
                  <a:pt x="7102699" y="0"/>
                </a:lnTo>
                <a:lnTo>
                  <a:pt x="7102699" y="3310574"/>
                </a:lnTo>
                <a:lnTo>
                  <a:pt x="0" y="3310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14545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0754761" y="2187787"/>
            <a:ext cx="6778577" cy="6778550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903418" y="1187662"/>
            <a:ext cx="8148725" cy="1000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800"/>
              </a:lnSpc>
              <a:spcBef>
                <a:spcPct val="0"/>
              </a:spcBef>
            </a:pPr>
            <a:r>
              <a:rPr lang="en-US" b="true" sz="6500" spc="234">
                <a:solidFill>
                  <a:srgbClr val="2A2E3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Photobioreactor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903418" y="3276150"/>
            <a:ext cx="8634454" cy="3181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4200"/>
              </a:lnSpc>
              <a:spcBef>
                <a:spcPct val="0"/>
              </a:spcBef>
            </a:pPr>
            <a:r>
              <a:rPr lang="en-US" sz="3000" spc="135">
                <a:solidFill>
                  <a:srgbClr val="051D40"/>
                </a:solidFill>
                <a:latin typeface="Montserrat"/>
                <a:ea typeface="Montserrat"/>
                <a:cs typeface="Montserrat"/>
                <a:sym typeface="Montserrat"/>
              </a:rPr>
              <a:t>A photobioreactor is a device designed for cultivating photoautotrophic organisms using artificial light sources or sunlight to facilitate photosynthesis. Its objective is to reduce environmental CO₂ emissions generation (5 liter container).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019606">
            <a:off x="13644050" y="-1136129"/>
            <a:ext cx="3889773" cy="12559257"/>
          </a:xfrm>
          <a:custGeom>
            <a:avLst/>
            <a:gdLst/>
            <a:ahLst/>
            <a:cxnLst/>
            <a:rect r="r" b="b" t="t" l="l"/>
            <a:pathLst>
              <a:path h="12559257" w="3889773">
                <a:moveTo>
                  <a:pt x="0" y="0"/>
                </a:moveTo>
                <a:lnTo>
                  <a:pt x="3889773" y="0"/>
                </a:lnTo>
                <a:lnTo>
                  <a:pt x="3889773" y="12559258"/>
                </a:lnTo>
                <a:lnTo>
                  <a:pt x="0" y="125592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25794" t="-40822" r="0" b="-52994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3191684" y="-634385"/>
            <a:ext cx="7779807" cy="11555770"/>
            <a:chOff x="0" y="0"/>
            <a:chExt cx="4275074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75074" cy="6350000"/>
            </a:xfrm>
            <a:custGeom>
              <a:avLst/>
              <a:gdLst/>
              <a:ahLst/>
              <a:cxnLst/>
              <a:rect r="r" b="b" t="t" l="l"/>
              <a:pathLst>
                <a:path h="6350000" w="4275074">
                  <a:moveTo>
                    <a:pt x="4275074" y="0"/>
                  </a:moveTo>
                  <a:lnTo>
                    <a:pt x="2736723" y="6350000"/>
                  </a:lnTo>
                  <a:lnTo>
                    <a:pt x="0" y="6350000"/>
                  </a:lnTo>
                  <a:lnTo>
                    <a:pt x="1520444" y="0"/>
                  </a:lnTo>
                  <a:lnTo>
                    <a:pt x="4275074" y="0"/>
                  </a:lnTo>
                  <a:close/>
                </a:path>
              </a:pathLst>
            </a:custGeom>
            <a:blipFill>
              <a:blip r:embed="rId4"/>
              <a:stretch>
                <a:fillRect l="-61471" t="0" r="-61471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2474229" y="5331077"/>
            <a:ext cx="2945028" cy="5777885"/>
            <a:chOff x="0" y="0"/>
            <a:chExt cx="406400" cy="79732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06400" cy="797321"/>
            </a:xfrm>
            <a:custGeom>
              <a:avLst/>
              <a:gdLst/>
              <a:ahLst/>
              <a:cxnLst/>
              <a:rect r="r" b="b" t="t" l="l"/>
              <a:pathLst>
                <a:path h="797321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797321"/>
                  </a:lnTo>
                  <a:lnTo>
                    <a:pt x="0" y="7973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DBF38"/>
            </a:solidFill>
            <a:ln cap="sq">
              <a:noFill/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101600" y="-47625"/>
              <a:ext cx="203200" cy="8449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-1371921" y="-634385"/>
            <a:ext cx="2743842" cy="5383177"/>
            <a:chOff x="0" y="0"/>
            <a:chExt cx="406400" cy="79732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06400" cy="797321"/>
            </a:xfrm>
            <a:custGeom>
              <a:avLst/>
              <a:gdLst/>
              <a:ahLst/>
              <a:cxnLst/>
              <a:rect r="r" b="b" t="t" l="l"/>
              <a:pathLst>
                <a:path h="797321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797321"/>
                  </a:lnTo>
                  <a:lnTo>
                    <a:pt x="0" y="7973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0D12A"/>
            </a:solidFill>
            <a:ln cap="sq">
              <a:noFill/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101600" y="-47625"/>
              <a:ext cx="203200" cy="8449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5419257" y="-373209"/>
            <a:ext cx="714563" cy="1401909"/>
            <a:chOff x="0" y="0"/>
            <a:chExt cx="406400" cy="79732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06400" cy="797321"/>
            </a:xfrm>
            <a:custGeom>
              <a:avLst/>
              <a:gdLst/>
              <a:ahLst/>
              <a:cxnLst/>
              <a:rect r="r" b="b" t="t" l="l"/>
              <a:pathLst>
                <a:path h="797321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797321"/>
                  </a:lnTo>
                  <a:lnTo>
                    <a:pt x="0" y="7973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0D12A"/>
            </a:soli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101600" y="-47625"/>
              <a:ext cx="203200" cy="8449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371921" y="7749399"/>
            <a:ext cx="1296862" cy="1296862"/>
          </a:xfrm>
          <a:custGeom>
            <a:avLst/>
            <a:gdLst/>
            <a:ahLst/>
            <a:cxnLst/>
            <a:rect r="r" b="b" t="t" l="l"/>
            <a:pathLst>
              <a:path h="1296862" w="1296862">
                <a:moveTo>
                  <a:pt x="0" y="0"/>
                </a:moveTo>
                <a:lnTo>
                  <a:pt x="1296862" y="0"/>
                </a:lnTo>
                <a:lnTo>
                  <a:pt x="1296862" y="1296862"/>
                </a:lnTo>
                <a:lnTo>
                  <a:pt x="0" y="1296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71921" y="3907944"/>
            <a:ext cx="1296862" cy="1235556"/>
          </a:xfrm>
          <a:custGeom>
            <a:avLst/>
            <a:gdLst/>
            <a:ahLst/>
            <a:cxnLst/>
            <a:rect r="r" b="b" t="t" l="l"/>
            <a:pathLst>
              <a:path h="1235556" w="1296862">
                <a:moveTo>
                  <a:pt x="0" y="0"/>
                </a:moveTo>
                <a:lnTo>
                  <a:pt x="1296862" y="0"/>
                </a:lnTo>
                <a:lnTo>
                  <a:pt x="1296862" y="1235556"/>
                </a:lnTo>
                <a:lnTo>
                  <a:pt x="0" y="12355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71921" y="5737214"/>
            <a:ext cx="1296862" cy="1240660"/>
          </a:xfrm>
          <a:custGeom>
            <a:avLst/>
            <a:gdLst/>
            <a:ahLst/>
            <a:cxnLst/>
            <a:rect r="r" b="b" t="t" l="l"/>
            <a:pathLst>
              <a:path h="1240660" w="1296862">
                <a:moveTo>
                  <a:pt x="0" y="0"/>
                </a:moveTo>
                <a:lnTo>
                  <a:pt x="1296862" y="0"/>
                </a:lnTo>
                <a:lnTo>
                  <a:pt x="1296862" y="1240660"/>
                </a:lnTo>
                <a:lnTo>
                  <a:pt x="0" y="12406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1611" r="0" b="-1611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371921" y="1142803"/>
            <a:ext cx="14761899" cy="182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 spc="216">
                <a:solidFill>
                  <a:srgbClr val="2A2E3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Carbon reduction potential per container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168261" y="5930124"/>
            <a:ext cx="7058360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2A2E3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1-lit</a:t>
            </a:r>
            <a:r>
              <a:rPr lang="en-US" sz="3000" b="true">
                <a:solidFill>
                  <a:srgbClr val="2A2E3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er absorbs 1.2 grams of carbon dioxide per day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187832" y="4239972"/>
            <a:ext cx="5619750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true">
                <a:solidFill>
                  <a:srgbClr val="2A2E3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Microalgae Chlorella Vulgaris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168261" y="8015983"/>
            <a:ext cx="5956978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2A2E3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5-lit</a:t>
            </a:r>
            <a:r>
              <a:rPr lang="en-US" sz="3000" b="true">
                <a:solidFill>
                  <a:srgbClr val="2A2E3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er units absorbs 6 grams of carbon dioxide per day 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595777" y="876348"/>
            <a:ext cx="8476683" cy="8473151"/>
          </a:xfrm>
          <a:custGeom>
            <a:avLst/>
            <a:gdLst/>
            <a:ahLst/>
            <a:cxnLst/>
            <a:rect r="r" b="b" t="t" l="l"/>
            <a:pathLst>
              <a:path h="8473151" w="8476683">
                <a:moveTo>
                  <a:pt x="0" y="0"/>
                </a:moveTo>
                <a:lnTo>
                  <a:pt x="8476683" y="0"/>
                </a:lnTo>
                <a:lnTo>
                  <a:pt x="8476683" y="8473151"/>
                </a:lnTo>
                <a:lnTo>
                  <a:pt x="0" y="84731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955786" y="-254854"/>
            <a:ext cx="4632524" cy="10815226"/>
            <a:chOff x="0" y="0"/>
            <a:chExt cx="1220089" cy="284845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220089" cy="2848455"/>
            </a:xfrm>
            <a:custGeom>
              <a:avLst/>
              <a:gdLst/>
              <a:ahLst/>
              <a:cxnLst/>
              <a:rect r="r" b="b" t="t" l="l"/>
              <a:pathLst>
                <a:path h="2848455" w="1220089">
                  <a:moveTo>
                    <a:pt x="0" y="0"/>
                  </a:moveTo>
                  <a:lnTo>
                    <a:pt x="1220089" y="0"/>
                  </a:lnTo>
                  <a:lnTo>
                    <a:pt x="1220089" y="2848455"/>
                  </a:lnTo>
                  <a:lnTo>
                    <a:pt x="0" y="2848455"/>
                  </a:lnTo>
                  <a:close/>
                </a:path>
              </a:pathLst>
            </a:custGeom>
            <a:solidFill>
              <a:srgbClr val="4DBF38"/>
            </a:soli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1220089" cy="28960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5369574" y="8009482"/>
            <a:ext cx="7292928" cy="7292928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3056178" y="-3901318"/>
            <a:ext cx="7292928" cy="7292928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-5400000">
            <a:off x="11952046" y="3265440"/>
            <a:ext cx="7715094" cy="3707614"/>
          </a:xfrm>
          <a:custGeom>
            <a:avLst/>
            <a:gdLst/>
            <a:ahLst/>
            <a:cxnLst/>
            <a:rect r="r" b="b" t="t" l="l"/>
            <a:pathLst>
              <a:path h="3707614" w="7715094">
                <a:moveTo>
                  <a:pt x="0" y="0"/>
                </a:moveTo>
                <a:lnTo>
                  <a:pt x="7715094" y="0"/>
                </a:lnTo>
                <a:lnTo>
                  <a:pt x="7715094" y="3707614"/>
                </a:lnTo>
                <a:lnTo>
                  <a:pt x="0" y="37076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935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13" id="13"/>
          <p:cNvGrpSpPr/>
          <p:nvPr/>
        </p:nvGrpSpPr>
        <p:grpSpPr>
          <a:xfrm rot="0">
            <a:off x="10137157" y="1616855"/>
            <a:ext cx="6992136" cy="6992136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55B14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1016840" y="4154026"/>
            <a:ext cx="3855456" cy="3855456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5C92D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1728032" y="6186853"/>
            <a:ext cx="1328146" cy="1328146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884182" y="3683142"/>
            <a:ext cx="470883" cy="470883"/>
            <a:chOff x="0" y="0"/>
            <a:chExt cx="124019" cy="124019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24019" cy="124019"/>
            </a:xfrm>
            <a:custGeom>
              <a:avLst/>
              <a:gdLst/>
              <a:ahLst/>
              <a:cxnLst/>
              <a:rect r="r" b="b" t="t" l="l"/>
              <a:pathLst>
                <a:path h="124019" w="124019">
                  <a:moveTo>
                    <a:pt x="0" y="0"/>
                  </a:moveTo>
                  <a:lnTo>
                    <a:pt x="124019" y="0"/>
                  </a:lnTo>
                  <a:lnTo>
                    <a:pt x="124019" y="124019"/>
                  </a:lnTo>
                  <a:lnTo>
                    <a:pt x="0" y="124019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47625"/>
              <a:ext cx="124019" cy="1716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1884182" y="896922"/>
            <a:ext cx="9132659" cy="182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 spc="216">
                <a:solidFill>
                  <a:srgbClr val="2A2E3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Global impact of CO2 absorb per unit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1884182" y="4877482"/>
            <a:ext cx="470883" cy="470883"/>
            <a:chOff x="0" y="0"/>
            <a:chExt cx="124019" cy="124019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24019" cy="124019"/>
            </a:xfrm>
            <a:custGeom>
              <a:avLst/>
              <a:gdLst/>
              <a:ahLst/>
              <a:cxnLst/>
              <a:rect r="r" b="b" t="t" l="l"/>
              <a:pathLst>
                <a:path h="124019" w="124019">
                  <a:moveTo>
                    <a:pt x="0" y="0"/>
                  </a:moveTo>
                  <a:lnTo>
                    <a:pt x="124019" y="0"/>
                  </a:lnTo>
                  <a:lnTo>
                    <a:pt x="124019" y="124019"/>
                  </a:lnTo>
                  <a:lnTo>
                    <a:pt x="0" y="124019"/>
                  </a:lnTo>
                  <a:close/>
                </a:path>
              </a:pathLst>
            </a:custGeom>
            <a:solidFill>
              <a:srgbClr val="95C92D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47625"/>
              <a:ext cx="124019" cy="1716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884182" y="6071822"/>
            <a:ext cx="470883" cy="470883"/>
            <a:chOff x="0" y="0"/>
            <a:chExt cx="124019" cy="124019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24019" cy="124019"/>
            </a:xfrm>
            <a:custGeom>
              <a:avLst/>
              <a:gdLst/>
              <a:ahLst/>
              <a:cxnLst/>
              <a:rect r="r" b="b" t="t" l="l"/>
              <a:pathLst>
                <a:path h="124019" w="124019">
                  <a:moveTo>
                    <a:pt x="0" y="0"/>
                  </a:moveTo>
                  <a:lnTo>
                    <a:pt x="124019" y="0"/>
                  </a:lnTo>
                  <a:lnTo>
                    <a:pt x="124019" y="124019"/>
                  </a:lnTo>
                  <a:lnTo>
                    <a:pt x="0" y="124019"/>
                  </a:lnTo>
                  <a:close/>
                </a:path>
              </a:pathLst>
            </a:custGeom>
            <a:solidFill>
              <a:srgbClr val="455B14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47625"/>
              <a:ext cx="124019" cy="1716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32" id="32"/>
          <p:cNvSpPr txBox="true"/>
          <p:nvPr/>
        </p:nvSpPr>
        <p:spPr>
          <a:xfrm rot="0">
            <a:off x="2684591" y="3625992"/>
            <a:ext cx="5905500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b="true" sz="3000" i="true">
                <a:solidFill>
                  <a:srgbClr val="2A2E3A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6 grams of carbon dioxide daily   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2673206" y="4639334"/>
            <a:ext cx="5818446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i="true" b="true">
                <a:solidFill>
                  <a:srgbClr val="2A2E3A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180 grams of carbon dioxide (30 days)  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2673206" y="5803176"/>
            <a:ext cx="5818446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i="true" b="true">
                <a:solidFill>
                  <a:srgbClr val="2A2E3A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2,190 grams  of carbon dioxide per year (2.19 kg) 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2147722" y="2900438"/>
            <a:ext cx="4124325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2A2E3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 YEAR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1475096" y="5052572"/>
            <a:ext cx="2938945" cy="630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87"/>
              </a:lnSpc>
            </a:pPr>
            <a:r>
              <a:rPr lang="en-US" sz="3705" b="true">
                <a:solidFill>
                  <a:srgbClr val="2A2E3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1MONTH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1713173" y="6701526"/>
            <a:ext cx="1357863" cy="279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96"/>
              </a:lnSpc>
            </a:pPr>
            <a:r>
              <a:rPr lang="en-US" sz="1712" b="true">
                <a:solidFill>
                  <a:srgbClr val="2A2E3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 DAY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343342" y="661025"/>
            <a:ext cx="8476683" cy="8473151"/>
          </a:xfrm>
          <a:custGeom>
            <a:avLst/>
            <a:gdLst/>
            <a:ahLst/>
            <a:cxnLst/>
            <a:rect r="r" b="b" t="t" l="l"/>
            <a:pathLst>
              <a:path h="8473151" w="8476683">
                <a:moveTo>
                  <a:pt x="0" y="0"/>
                </a:moveTo>
                <a:lnTo>
                  <a:pt x="8476683" y="0"/>
                </a:lnTo>
                <a:lnTo>
                  <a:pt x="8476683" y="8473150"/>
                </a:lnTo>
                <a:lnTo>
                  <a:pt x="0" y="84731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-10800000">
            <a:off x="-172507" y="-549849"/>
            <a:ext cx="4632524" cy="10815226"/>
            <a:chOff x="0" y="0"/>
            <a:chExt cx="1220089" cy="284845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220089" cy="2848455"/>
            </a:xfrm>
            <a:custGeom>
              <a:avLst/>
              <a:gdLst/>
              <a:ahLst/>
              <a:cxnLst/>
              <a:rect r="r" b="b" t="t" l="l"/>
              <a:pathLst>
                <a:path h="2848455" w="1220089">
                  <a:moveTo>
                    <a:pt x="0" y="0"/>
                  </a:moveTo>
                  <a:lnTo>
                    <a:pt x="1220089" y="0"/>
                  </a:lnTo>
                  <a:lnTo>
                    <a:pt x="1220089" y="2848455"/>
                  </a:lnTo>
                  <a:lnTo>
                    <a:pt x="0" y="2848455"/>
                  </a:lnTo>
                  <a:close/>
                </a:path>
              </a:pathLst>
            </a:custGeom>
            <a:solidFill>
              <a:srgbClr val="4DBF38"/>
            </a:soli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1220089" cy="28960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-10800000">
            <a:off x="-4246700" y="-5291886"/>
            <a:ext cx="7292928" cy="7292928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-10800000">
            <a:off x="-1933304" y="6618913"/>
            <a:ext cx="7292928" cy="7292928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5400000">
            <a:off x="-1251337" y="3037469"/>
            <a:ext cx="7715094" cy="3707614"/>
          </a:xfrm>
          <a:custGeom>
            <a:avLst/>
            <a:gdLst/>
            <a:ahLst/>
            <a:cxnLst/>
            <a:rect r="r" b="b" t="t" l="l"/>
            <a:pathLst>
              <a:path h="3707614" w="7715094">
                <a:moveTo>
                  <a:pt x="0" y="0"/>
                </a:moveTo>
                <a:lnTo>
                  <a:pt x="7715094" y="0"/>
                </a:lnTo>
                <a:lnTo>
                  <a:pt x="7715094" y="3707614"/>
                </a:lnTo>
                <a:lnTo>
                  <a:pt x="0" y="37076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935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13" id="13"/>
          <p:cNvGrpSpPr/>
          <p:nvPr/>
        </p:nvGrpSpPr>
        <p:grpSpPr>
          <a:xfrm rot="-10800000">
            <a:off x="1286509" y="1401532"/>
            <a:ext cx="6992136" cy="6992136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55B14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-10800000">
            <a:off x="3622515" y="3760649"/>
            <a:ext cx="3855456" cy="3855456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5C92D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-10800000">
            <a:off x="5359625" y="5714172"/>
            <a:ext cx="1328146" cy="1328146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9131334" y="4048950"/>
            <a:ext cx="470883" cy="470883"/>
            <a:chOff x="0" y="0"/>
            <a:chExt cx="124019" cy="124019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24019" cy="124019"/>
            </a:xfrm>
            <a:custGeom>
              <a:avLst/>
              <a:gdLst/>
              <a:ahLst/>
              <a:cxnLst/>
              <a:rect r="r" b="b" t="t" l="l"/>
              <a:pathLst>
                <a:path h="124019" w="124019">
                  <a:moveTo>
                    <a:pt x="0" y="0"/>
                  </a:moveTo>
                  <a:lnTo>
                    <a:pt x="124019" y="0"/>
                  </a:lnTo>
                  <a:lnTo>
                    <a:pt x="124019" y="124019"/>
                  </a:lnTo>
                  <a:lnTo>
                    <a:pt x="0" y="124019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47625"/>
              <a:ext cx="124019" cy="1716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8278645" y="553275"/>
            <a:ext cx="9261757" cy="2743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 spc="216">
                <a:solidFill>
                  <a:srgbClr val="2A2E3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Global impact of CO2 absorb per 100,000  unit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9131334" y="5243289"/>
            <a:ext cx="470883" cy="470883"/>
            <a:chOff x="0" y="0"/>
            <a:chExt cx="124019" cy="124019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24019" cy="124019"/>
            </a:xfrm>
            <a:custGeom>
              <a:avLst/>
              <a:gdLst/>
              <a:ahLst/>
              <a:cxnLst/>
              <a:rect r="r" b="b" t="t" l="l"/>
              <a:pathLst>
                <a:path h="124019" w="124019">
                  <a:moveTo>
                    <a:pt x="0" y="0"/>
                  </a:moveTo>
                  <a:lnTo>
                    <a:pt x="124019" y="0"/>
                  </a:lnTo>
                  <a:lnTo>
                    <a:pt x="124019" y="124019"/>
                  </a:lnTo>
                  <a:lnTo>
                    <a:pt x="0" y="124019"/>
                  </a:lnTo>
                  <a:close/>
                </a:path>
              </a:pathLst>
            </a:custGeom>
            <a:solidFill>
              <a:srgbClr val="95C92D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47625"/>
              <a:ext cx="124019" cy="1716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9131334" y="6437629"/>
            <a:ext cx="470883" cy="470883"/>
            <a:chOff x="0" y="0"/>
            <a:chExt cx="124019" cy="124019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24019" cy="124019"/>
            </a:xfrm>
            <a:custGeom>
              <a:avLst/>
              <a:gdLst/>
              <a:ahLst/>
              <a:cxnLst/>
              <a:rect r="r" b="b" t="t" l="l"/>
              <a:pathLst>
                <a:path h="124019" w="124019">
                  <a:moveTo>
                    <a:pt x="0" y="0"/>
                  </a:moveTo>
                  <a:lnTo>
                    <a:pt x="124019" y="0"/>
                  </a:lnTo>
                  <a:lnTo>
                    <a:pt x="124019" y="124019"/>
                  </a:lnTo>
                  <a:lnTo>
                    <a:pt x="0" y="124019"/>
                  </a:lnTo>
                  <a:close/>
                </a:path>
              </a:pathLst>
            </a:custGeom>
            <a:solidFill>
              <a:srgbClr val="455B14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47625"/>
              <a:ext cx="124019" cy="1716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32" id="32"/>
          <p:cNvSpPr txBox="true"/>
          <p:nvPr/>
        </p:nvSpPr>
        <p:spPr>
          <a:xfrm rot="0">
            <a:off x="9926290" y="3991800"/>
            <a:ext cx="5534025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b="true" sz="3000" i="true">
                <a:solidFill>
                  <a:srgbClr val="2A2E3A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600 kg of carbon dioxide daily  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9941992" y="5199822"/>
            <a:ext cx="6410325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b="true" sz="3000" i="true">
                <a:solidFill>
                  <a:srgbClr val="2A2E3A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18 tons of carbon dioxide (30 days)  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9936187" y="6333163"/>
            <a:ext cx="6400800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b="true" sz="3000" i="true">
                <a:solidFill>
                  <a:srgbClr val="2A2E3A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219 tons  of carbon dioxide per year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5329907" y="6240913"/>
            <a:ext cx="1357863" cy="279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96"/>
              </a:lnSpc>
            </a:pPr>
            <a:r>
              <a:rPr lang="en-US" sz="1712" b="true">
                <a:solidFill>
                  <a:srgbClr val="2A2E3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 DAY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4581684" y="4955999"/>
            <a:ext cx="2424981" cy="522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80"/>
              </a:lnSpc>
            </a:pPr>
            <a:r>
              <a:rPr lang="en-US" sz="3057" b="true">
                <a:solidFill>
                  <a:srgbClr val="2A2E3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 MONTH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713160" y="2533755"/>
            <a:ext cx="4554674" cy="9887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39"/>
              </a:lnSpc>
            </a:pPr>
            <a:r>
              <a:rPr lang="en-US" sz="5742" b="true">
                <a:solidFill>
                  <a:srgbClr val="2A2E3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 YEAR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4053739"/>
            <a:chOff x="0" y="0"/>
            <a:chExt cx="4816593" cy="106765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067651"/>
            </a:xfrm>
            <a:custGeom>
              <a:avLst/>
              <a:gdLst/>
              <a:ahLst/>
              <a:cxnLst/>
              <a:rect r="r" b="b" t="t" l="l"/>
              <a:pathLst>
                <a:path h="106765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067651"/>
                  </a:lnTo>
                  <a:lnTo>
                    <a:pt x="0" y="1067651"/>
                  </a:lnTo>
                  <a:close/>
                </a:path>
              </a:pathLst>
            </a:custGeom>
            <a:solidFill>
              <a:srgbClr val="052A47"/>
            </a:soli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4816593" cy="11152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0"/>
            <a:ext cx="18288000" cy="4053739"/>
          </a:xfrm>
          <a:custGeom>
            <a:avLst/>
            <a:gdLst/>
            <a:ahLst/>
            <a:cxnLst/>
            <a:rect r="r" b="b" t="t" l="l"/>
            <a:pathLst>
              <a:path h="4053739" w="18288000">
                <a:moveTo>
                  <a:pt x="0" y="0"/>
                </a:moveTo>
                <a:lnTo>
                  <a:pt x="18288000" y="0"/>
                </a:lnTo>
                <a:lnTo>
                  <a:pt x="18288000" y="4053739"/>
                </a:lnTo>
                <a:lnTo>
                  <a:pt x="0" y="4053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0" t="-25349" r="0" b="-175221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95315" y="1112470"/>
            <a:ext cx="10601751" cy="182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 spc="216">
                <a:solidFill>
                  <a:srgbClr val="FFFBF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Potential business partners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9374818" y="-2586212"/>
            <a:ext cx="9619282" cy="5963955"/>
          </a:xfrm>
          <a:custGeom>
            <a:avLst/>
            <a:gdLst/>
            <a:ahLst/>
            <a:cxnLst/>
            <a:rect r="r" b="b" t="t" l="l"/>
            <a:pathLst>
              <a:path h="5963955" w="9619282">
                <a:moveTo>
                  <a:pt x="0" y="0"/>
                </a:moveTo>
                <a:lnTo>
                  <a:pt x="9619282" y="0"/>
                </a:lnTo>
                <a:lnTo>
                  <a:pt x="9619282" y="5963954"/>
                </a:lnTo>
                <a:lnTo>
                  <a:pt x="0" y="59639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8" id="8"/>
          <p:cNvGrpSpPr/>
          <p:nvPr/>
        </p:nvGrpSpPr>
        <p:grpSpPr>
          <a:xfrm rot="0">
            <a:off x="514350" y="7904574"/>
            <a:ext cx="3622753" cy="605849"/>
            <a:chOff x="0" y="0"/>
            <a:chExt cx="812800" cy="13592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135928"/>
            </a:xfrm>
            <a:custGeom>
              <a:avLst/>
              <a:gdLst/>
              <a:ahLst/>
              <a:cxnLst/>
              <a:rect r="r" b="b" t="t" l="l"/>
              <a:pathLst>
                <a:path h="135928" w="812800">
                  <a:moveTo>
                    <a:pt x="67964" y="0"/>
                  </a:moveTo>
                  <a:lnTo>
                    <a:pt x="744836" y="0"/>
                  </a:lnTo>
                  <a:cubicBezTo>
                    <a:pt x="782371" y="0"/>
                    <a:pt x="812800" y="30429"/>
                    <a:pt x="812800" y="67964"/>
                  </a:cubicBezTo>
                  <a:lnTo>
                    <a:pt x="812800" y="67964"/>
                  </a:lnTo>
                  <a:cubicBezTo>
                    <a:pt x="812800" y="85989"/>
                    <a:pt x="805640" y="103276"/>
                    <a:pt x="792894" y="116022"/>
                  </a:cubicBezTo>
                  <a:cubicBezTo>
                    <a:pt x="780148" y="128768"/>
                    <a:pt x="762861" y="135928"/>
                    <a:pt x="744836" y="135928"/>
                  </a:cubicBezTo>
                  <a:lnTo>
                    <a:pt x="67964" y="135928"/>
                  </a:lnTo>
                  <a:cubicBezTo>
                    <a:pt x="30429" y="135928"/>
                    <a:pt x="0" y="105500"/>
                    <a:pt x="0" y="67964"/>
                  </a:cubicBezTo>
                  <a:lnTo>
                    <a:pt x="0" y="67964"/>
                  </a:lnTo>
                  <a:cubicBezTo>
                    <a:pt x="0" y="30429"/>
                    <a:pt x="30429" y="0"/>
                    <a:pt x="67964" y="0"/>
                  </a:cubicBezTo>
                  <a:close/>
                </a:path>
              </a:pathLst>
            </a:custGeom>
            <a:solidFill>
              <a:srgbClr val="7AA511"/>
            </a:solidFill>
            <a:ln cap="rnd">
              <a:noFill/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19050"/>
              <a:ext cx="812800" cy="1549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  <a:r>
                <a:rPr lang="en-US" sz="2199" strike="noStrike" u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Real estate agency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4964521" y="7904574"/>
            <a:ext cx="3622753" cy="605849"/>
            <a:chOff x="0" y="0"/>
            <a:chExt cx="812800" cy="13592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135928"/>
            </a:xfrm>
            <a:custGeom>
              <a:avLst/>
              <a:gdLst/>
              <a:ahLst/>
              <a:cxnLst/>
              <a:rect r="r" b="b" t="t" l="l"/>
              <a:pathLst>
                <a:path h="135928" w="812800">
                  <a:moveTo>
                    <a:pt x="67964" y="0"/>
                  </a:moveTo>
                  <a:lnTo>
                    <a:pt x="744836" y="0"/>
                  </a:lnTo>
                  <a:cubicBezTo>
                    <a:pt x="782371" y="0"/>
                    <a:pt x="812800" y="30429"/>
                    <a:pt x="812800" y="67964"/>
                  </a:cubicBezTo>
                  <a:lnTo>
                    <a:pt x="812800" y="67964"/>
                  </a:lnTo>
                  <a:cubicBezTo>
                    <a:pt x="812800" y="85989"/>
                    <a:pt x="805640" y="103276"/>
                    <a:pt x="792894" y="116022"/>
                  </a:cubicBezTo>
                  <a:cubicBezTo>
                    <a:pt x="780148" y="128768"/>
                    <a:pt x="762861" y="135928"/>
                    <a:pt x="744836" y="135928"/>
                  </a:cubicBezTo>
                  <a:lnTo>
                    <a:pt x="67964" y="135928"/>
                  </a:lnTo>
                  <a:cubicBezTo>
                    <a:pt x="30429" y="135928"/>
                    <a:pt x="0" y="105500"/>
                    <a:pt x="0" y="67964"/>
                  </a:cubicBezTo>
                  <a:lnTo>
                    <a:pt x="0" y="67964"/>
                  </a:lnTo>
                  <a:cubicBezTo>
                    <a:pt x="0" y="30429"/>
                    <a:pt x="30429" y="0"/>
                    <a:pt x="67964" y="0"/>
                  </a:cubicBezTo>
                  <a:close/>
                </a:path>
              </a:pathLst>
            </a:custGeom>
            <a:solidFill>
              <a:srgbClr val="7AA511"/>
            </a:solidFill>
            <a:ln cap="rnd">
              <a:noFill/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19050"/>
              <a:ext cx="812800" cy="1549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  <a:r>
                <a:rPr lang="en-US" sz="2199" strike="noStrike" u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Goberment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414693" y="7904574"/>
            <a:ext cx="3622753" cy="605849"/>
            <a:chOff x="0" y="0"/>
            <a:chExt cx="812800" cy="135928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135928"/>
            </a:xfrm>
            <a:custGeom>
              <a:avLst/>
              <a:gdLst/>
              <a:ahLst/>
              <a:cxnLst/>
              <a:rect r="r" b="b" t="t" l="l"/>
              <a:pathLst>
                <a:path h="135928" w="812800">
                  <a:moveTo>
                    <a:pt x="67964" y="0"/>
                  </a:moveTo>
                  <a:lnTo>
                    <a:pt x="744836" y="0"/>
                  </a:lnTo>
                  <a:cubicBezTo>
                    <a:pt x="782371" y="0"/>
                    <a:pt x="812800" y="30429"/>
                    <a:pt x="812800" y="67964"/>
                  </a:cubicBezTo>
                  <a:lnTo>
                    <a:pt x="812800" y="67964"/>
                  </a:lnTo>
                  <a:cubicBezTo>
                    <a:pt x="812800" y="85989"/>
                    <a:pt x="805640" y="103276"/>
                    <a:pt x="792894" y="116022"/>
                  </a:cubicBezTo>
                  <a:cubicBezTo>
                    <a:pt x="780148" y="128768"/>
                    <a:pt x="762861" y="135928"/>
                    <a:pt x="744836" y="135928"/>
                  </a:cubicBezTo>
                  <a:lnTo>
                    <a:pt x="67964" y="135928"/>
                  </a:lnTo>
                  <a:cubicBezTo>
                    <a:pt x="30429" y="135928"/>
                    <a:pt x="0" y="105500"/>
                    <a:pt x="0" y="67964"/>
                  </a:cubicBezTo>
                  <a:lnTo>
                    <a:pt x="0" y="67964"/>
                  </a:lnTo>
                  <a:cubicBezTo>
                    <a:pt x="0" y="30429"/>
                    <a:pt x="30429" y="0"/>
                    <a:pt x="67964" y="0"/>
                  </a:cubicBezTo>
                  <a:close/>
                </a:path>
              </a:pathLst>
            </a:custGeom>
            <a:solidFill>
              <a:srgbClr val="7AA511"/>
            </a:solidFill>
            <a:ln cap="rnd">
              <a:noFill/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19050"/>
              <a:ext cx="812800" cy="1549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  <a:r>
                <a:rPr lang="en-US" sz="2199" strike="noStrike" u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Large companies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3864864" y="7904574"/>
            <a:ext cx="3622753" cy="605849"/>
            <a:chOff x="0" y="0"/>
            <a:chExt cx="812800" cy="135928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135928"/>
            </a:xfrm>
            <a:custGeom>
              <a:avLst/>
              <a:gdLst/>
              <a:ahLst/>
              <a:cxnLst/>
              <a:rect r="r" b="b" t="t" l="l"/>
              <a:pathLst>
                <a:path h="135928" w="812800">
                  <a:moveTo>
                    <a:pt x="67964" y="0"/>
                  </a:moveTo>
                  <a:lnTo>
                    <a:pt x="744836" y="0"/>
                  </a:lnTo>
                  <a:cubicBezTo>
                    <a:pt x="782371" y="0"/>
                    <a:pt x="812800" y="30429"/>
                    <a:pt x="812800" y="67964"/>
                  </a:cubicBezTo>
                  <a:lnTo>
                    <a:pt x="812800" y="67964"/>
                  </a:lnTo>
                  <a:cubicBezTo>
                    <a:pt x="812800" y="85989"/>
                    <a:pt x="805640" y="103276"/>
                    <a:pt x="792894" y="116022"/>
                  </a:cubicBezTo>
                  <a:cubicBezTo>
                    <a:pt x="780148" y="128768"/>
                    <a:pt x="762861" y="135928"/>
                    <a:pt x="744836" y="135928"/>
                  </a:cubicBezTo>
                  <a:lnTo>
                    <a:pt x="67964" y="135928"/>
                  </a:lnTo>
                  <a:cubicBezTo>
                    <a:pt x="30429" y="135928"/>
                    <a:pt x="0" y="105500"/>
                    <a:pt x="0" y="67964"/>
                  </a:cubicBezTo>
                  <a:lnTo>
                    <a:pt x="0" y="67964"/>
                  </a:lnTo>
                  <a:cubicBezTo>
                    <a:pt x="0" y="30429"/>
                    <a:pt x="30429" y="0"/>
                    <a:pt x="67964" y="0"/>
                  </a:cubicBezTo>
                  <a:close/>
                </a:path>
              </a:pathLst>
            </a:custGeom>
            <a:solidFill>
              <a:srgbClr val="7AA511"/>
            </a:solidFill>
            <a:ln cap="rnd">
              <a:noFill/>
              <a:prstDash val="solid"/>
              <a:round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19050"/>
              <a:ext cx="812800" cy="1549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  <a:r>
                <a:rPr lang="en-US" sz="2199" strike="noStrike" u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Schools</a:t>
              </a: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8345096" y="-1016743"/>
            <a:ext cx="5903940" cy="3660443"/>
          </a:xfrm>
          <a:custGeom>
            <a:avLst/>
            <a:gdLst/>
            <a:ahLst/>
            <a:cxnLst/>
            <a:rect r="r" b="b" t="t" l="l"/>
            <a:pathLst>
              <a:path h="3660443" w="5903940">
                <a:moveTo>
                  <a:pt x="0" y="0"/>
                </a:moveTo>
                <a:lnTo>
                  <a:pt x="5903940" y="0"/>
                </a:lnTo>
                <a:lnTo>
                  <a:pt x="5903940" y="3660443"/>
                </a:lnTo>
                <a:lnTo>
                  <a:pt x="0" y="3660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1" id="21"/>
          <p:cNvSpPr/>
          <p:nvPr/>
        </p:nvSpPr>
        <p:spPr>
          <a:xfrm flipH="false" flipV="false" rot="0">
            <a:off x="5622672" y="4921799"/>
            <a:ext cx="2306451" cy="2562723"/>
          </a:xfrm>
          <a:custGeom>
            <a:avLst/>
            <a:gdLst/>
            <a:ahLst/>
            <a:cxnLst/>
            <a:rect r="r" b="b" t="t" l="l"/>
            <a:pathLst>
              <a:path h="2562723" w="2306451">
                <a:moveTo>
                  <a:pt x="0" y="0"/>
                </a:moveTo>
                <a:lnTo>
                  <a:pt x="2306451" y="0"/>
                </a:lnTo>
                <a:lnTo>
                  <a:pt x="2306451" y="2562723"/>
                </a:lnTo>
                <a:lnTo>
                  <a:pt x="0" y="25627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9599214" y="4958073"/>
            <a:ext cx="2948714" cy="2490175"/>
          </a:xfrm>
          <a:custGeom>
            <a:avLst/>
            <a:gdLst/>
            <a:ahLst/>
            <a:cxnLst/>
            <a:rect r="r" b="b" t="t" l="l"/>
            <a:pathLst>
              <a:path h="2490175" w="2948714">
                <a:moveTo>
                  <a:pt x="0" y="0"/>
                </a:moveTo>
                <a:lnTo>
                  <a:pt x="2948714" y="0"/>
                </a:lnTo>
                <a:lnTo>
                  <a:pt x="2948714" y="2490175"/>
                </a:lnTo>
                <a:lnTo>
                  <a:pt x="0" y="2490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2930" t="0" r="-27452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3578830" y="5781010"/>
            <a:ext cx="4194820" cy="1357547"/>
          </a:xfrm>
          <a:custGeom>
            <a:avLst/>
            <a:gdLst/>
            <a:ahLst/>
            <a:cxnLst/>
            <a:rect r="r" b="b" t="t" l="l"/>
            <a:pathLst>
              <a:path h="1357547" w="4194820">
                <a:moveTo>
                  <a:pt x="0" y="0"/>
                </a:moveTo>
                <a:lnTo>
                  <a:pt x="4194820" y="0"/>
                </a:lnTo>
                <a:lnTo>
                  <a:pt x="4194820" y="1357547"/>
                </a:lnTo>
                <a:lnTo>
                  <a:pt x="0" y="13575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943501" y="5162383"/>
            <a:ext cx="2764451" cy="2322139"/>
          </a:xfrm>
          <a:custGeom>
            <a:avLst/>
            <a:gdLst/>
            <a:ahLst/>
            <a:cxnLst/>
            <a:rect r="r" b="b" t="t" l="l"/>
            <a:pathLst>
              <a:path h="2322139" w="2764451">
                <a:moveTo>
                  <a:pt x="0" y="0"/>
                </a:moveTo>
                <a:lnTo>
                  <a:pt x="2764451" y="0"/>
                </a:lnTo>
                <a:lnTo>
                  <a:pt x="2764451" y="2322139"/>
                </a:lnTo>
                <a:lnTo>
                  <a:pt x="0" y="23221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019606">
            <a:off x="11334035" y="-1136129"/>
            <a:ext cx="3889773" cy="12559257"/>
          </a:xfrm>
          <a:custGeom>
            <a:avLst/>
            <a:gdLst/>
            <a:ahLst/>
            <a:cxnLst/>
            <a:rect r="r" b="b" t="t" l="l"/>
            <a:pathLst>
              <a:path h="12559257" w="3889773">
                <a:moveTo>
                  <a:pt x="0" y="0"/>
                </a:moveTo>
                <a:lnTo>
                  <a:pt x="3889773" y="0"/>
                </a:lnTo>
                <a:lnTo>
                  <a:pt x="3889773" y="12559258"/>
                </a:lnTo>
                <a:lnTo>
                  <a:pt x="0" y="125592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25794" t="-40822" r="0" b="-52994"/>
            </a:stretch>
          </a:blipFill>
        </p:spPr>
      </p:sp>
      <p:grpSp>
        <p:nvGrpSpPr>
          <p:cNvPr name="Group 3" id="3"/>
          <p:cNvGrpSpPr/>
          <p:nvPr/>
        </p:nvGrpSpPr>
        <p:grpSpPr>
          <a:xfrm rot="721907">
            <a:off x="12368708" y="-1158327"/>
            <a:ext cx="8981737" cy="13081995"/>
            <a:chOff x="0" y="0"/>
            <a:chExt cx="2365560" cy="344546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365560" cy="3445464"/>
            </a:xfrm>
            <a:custGeom>
              <a:avLst/>
              <a:gdLst/>
              <a:ahLst/>
              <a:cxnLst/>
              <a:rect r="r" b="b" t="t" l="l"/>
              <a:pathLst>
                <a:path h="3445464" w="2365560">
                  <a:moveTo>
                    <a:pt x="0" y="0"/>
                  </a:moveTo>
                  <a:lnTo>
                    <a:pt x="2365560" y="0"/>
                  </a:lnTo>
                  <a:lnTo>
                    <a:pt x="2365560" y="3445464"/>
                  </a:lnTo>
                  <a:lnTo>
                    <a:pt x="0" y="3445464"/>
                  </a:lnTo>
                  <a:close/>
                </a:path>
              </a:pathLst>
            </a:custGeom>
            <a:solidFill>
              <a:srgbClr val="052A47"/>
            </a:soli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2365560" cy="349308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8736421" y="2629284"/>
            <a:ext cx="8522879" cy="7027824"/>
          </a:xfrm>
          <a:custGeom>
            <a:avLst/>
            <a:gdLst/>
            <a:ahLst/>
            <a:cxnLst/>
            <a:rect r="r" b="b" t="t" l="l"/>
            <a:pathLst>
              <a:path h="7027824" w="8522879">
                <a:moveTo>
                  <a:pt x="0" y="0"/>
                </a:moveTo>
                <a:lnTo>
                  <a:pt x="8522879" y="0"/>
                </a:lnTo>
                <a:lnTo>
                  <a:pt x="8522879" y="7027824"/>
                </a:lnTo>
                <a:lnTo>
                  <a:pt x="0" y="7027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9608572" y="2011251"/>
            <a:ext cx="6778577" cy="6778550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5046" t="0" r="-25046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6880083" y="-1412741"/>
            <a:ext cx="2758717" cy="2758717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38150" cap="sq">
              <a:solidFill>
                <a:srgbClr val="4DBF38"/>
              </a:soli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-1124737" y="8771946"/>
            <a:ext cx="2606317" cy="2606317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04825" cap="sq">
              <a:solidFill>
                <a:srgbClr val="80D12A"/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459471" y="4433888"/>
            <a:ext cx="845044" cy="1075866"/>
          </a:xfrm>
          <a:custGeom>
            <a:avLst/>
            <a:gdLst/>
            <a:ahLst/>
            <a:cxnLst/>
            <a:rect r="r" b="b" t="t" l="l"/>
            <a:pathLst>
              <a:path h="1075866" w="845044">
                <a:moveTo>
                  <a:pt x="0" y="0"/>
                </a:moveTo>
                <a:lnTo>
                  <a:pt x="845044" y="0"/>
                </a:lnTo>
                <a:lnTo>
                  <a:pt x="845044" y="1075866"/>
                </a:lnTo>
                <a:lnTo>
                  <a:pt x="0" y="10758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59471" y="2908771"/>
            <a:ext cx="845044" cy="958915"/>
          </a:xfrm>
          <a:custGeom>
            <a:avLst/>
            <a:gdLst/>
            <a:ahLst/>
            <a:cxnLst/>
            <a:rect r="r" b="b" t="t" l="l"/>
            <a:pathLst>
              <a:path h="958915" w="845044">
                <a:moveTo>
                  <a:pt x="0" y="0"/>
                </a:moveTo>
                <a:lnTo>
                  <a:pt x="845044" y="0"/>
                </a:lnTo>
                <a:lnTo>
                  <a:pt x="845044" y="958914"/>
                </a:lnTo>
                <a:lnTo>
                  <a:pt x="0" y="9589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2647649" y="7269937"/>
            <a:ext cx="1984394" cy="1988363"/>
            <a:chOff x="0" y="0"/>
            <a:chExt cx="6350000" cy="63627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-48044" y="-37490"/>
              <a:ext cx="6446076" cy="6446076"/>
            </a:xfrm>
            <a:custGeom>
              <a:avLst/>
              <a:gdLst/>
              <a:ahLst/>
              <a:cxnLst/>
              <a:rect r="r" b="b" t="t" l="l"/>
              <a:pathLst>
                <a:path h="6446076" w="6446076">
                  <a:moveTo>
                    <a:pt x="2100046" y="247180"/>
                  </a:moveTo>
                  <a:cubicBezTo>
                    <a:pt x="2245233" y="65951"/>
                    <a:pt x="2491308" y="0"/>
                    <a:pt x="2707665" y="84366"/>
                  </a:cubicBezTo>
                  <a:lnTo>
                    <a:pt x="3030042" y="210083"/>
                  </a:lnTo>
                  <a:cubicBezTo>
                    <a:pt x="3154159" y="258482"/>
                    <a:pt x="3291929" y="258482"/>
                    <a:pt x="3416046" y="210083"/>
                  </a:cubicBezTo>
                  <a:lnTo>
                    <a:pt x="3738423" y="84366"/>
                  </a:lnTo>
                  <a:cubicBezTo>
                    <a:pt x="3954780" y="0"/>
                    <a:pt x="4200855" y="65951"/>
                    <a:pt x="4346041" y="247180"/>
                  </a:cubicBezTo>
                  <a:lnTo>
                    <a:pt x="4562373" y="517233"/>
                  </a:lnTo>
                  <a:cubicBezTo>
                    <a:pt x="4645668" y="621206"/>
                    <a:pt x="4764984" y="690090"/>
                    <a:pt x="4896676" y="710234"/>
                  </a:cubicBezTo>
                  <a:lnTo>
                    <a:pt x="5238712" y="762558"/>
                  </a:lnTo>
                  <a:cubicBezTo>
                    <a:pt x="5468264" y="797674"/>
                    <a:pt x="5648414" y="977823"/>
                    <a:pt x="5683517" y="1207376"/>
                  </a:cubicBezTo>
                  <a:lnTo>
                    <a:pt x="5735841" y="1549412"/>
                  </a:lnTo>
                  <a:cubicBezTo>
                    <a:pt x="5755983" y="1681101"/>
                    <a:pt x="5824869" y="1800414"/>
                    <a:pt x="5928842" y="1883702"/>
                  </a:cubicBezTo>
                  <a:lnTo>
                    <a:pt x="6198895" y="2100033"/>
                  </a:lnTo>
                  <a:cubicBezTo>
                    <a:pt x="6380137" y="2245220"/>
                    <a:pt x="6446076" y="2491308"/>
                    <a:pt x="6361709" y="2707652"/>
                  </a:cubicBezTo>
                  <a:lnTo>
                    <a:pt x="6236005" y="3030029"/>
                  </a:lnTo>
                  <a:cubicBezTo>
                    <a:pt x="6187605" y="3154150"/>
                    <a:pt x="6187605" y="3291925"/>
                    <a:pt x="6236005" y="3416046"/>
                  </a:cubicBezTo>
                  <a:lnTo>
                    <a:pt x="6361709" y="3738423"/>
                  </a:lnTo>
                  <a:cubicBezTo>
                    <a:pt x="6446076" y="3954780"/>
                    <a:pt x="6380137" y="4200855"/>
                    <a:pt x="6198895" y="4346041"/>
                  </a:cubicBezTo>
                  <a:lnTo>
                    <a:pt x="5928842" y="4562373"/>
                  </a:lnTo>
                  <a:cubicBezTo>
                    <a:pt x="5824869" y="4645661"/>
                    <a:pt x="5755983" y="4764974"/>
                    <a:pt x="5735841" y="4896662"/>
                  </a:cubicBezTo>
                  <a:lnTo>
                    <a:pt x="5683517" y="5238699"/>
                  </a:lnTo>
                  <a:cubicBezTo>
                    <a:pt x="5648401" y="5468252"/>
                    <a:pt x="5468264" y="5648401"/>
                    <a:pt x="5238712" y="5683516"/>
                  </a:cubicBezTo>
                  <a:lnTo>
                    <a:pt x="4896663" y="5735840"/>
                  </a:lnTo>
                  <a:cubicBezTo>
                    <a:pt x="4764975" y="5755985"/>
                    <a:pt x="4645663" y="5824870"/>
                    <a:pt x="4562373" y="5928842"/>
                  </a:cubicBezTo>
                  <a:lnTo>
                    <a:pt x="4346041" y="6198895"/>
                  </a:lnTo>
                  <a:cubicBezTo>
                    <a:pt x="4200855" y="6380137"/>
                    <a:pt x="3954780" y="6446075"/>
                    <a:pt x="3738423" y="6361709"/>
                  </a:cubicBezTo>
                  <a:lnTo>
                    <a:pt x="3416046" y="6235992"/>
                  </a:lnTo>
                  <a:cubicBezTo>
                    <a:pt x="3291929" y="6187593"/>
                    <a:pt x="3154159" y="6187593"/>
                    <a:pt x="3030042" y="6235992"/>
                  </a:cubicBezTo>
                  <a:lnTo>
                    <a:pt x="2707665" y="6361709"/>
                  </a:lnTo>
                  <a:cubicBezTo>
                    <a:pt x="2491308" y="6446075"/>
                    <a:pt x="2245233" y="6380137"/>
                    <a:pt x="2100046" y="6198895"/>
                  </a:cubicBezTo>
                  <a:lnTo>
                    <a:pt x="1883715" y="5928842"/>
                  </a:lnTo>
                  <a:cubicBezTo>
                    <a:pt x="1800425" y="5824870"/>
                    <a:pt x="1681113" y="5755985"/>
                    <a:pt x="1549425" y="5735840"/>
                  </a:cubicBezTo>
                  <a:lnTo>
                    <a:pt x="1207376" y="5683516"/>
                  </a:lnTo>
                  <a:cubicBezTo>
                    <a:pt x="977824" y="5648401"/>
                    <a:pt x="797674" y="5468252"/>
                    <a:pt x="762571" y="5238699"/>
                  </a:cubicBezTo>
                  <a:lnTo>
                    <a:pt x="710247" y="4896662"/>
                  </a:lnTo>
                  <a:cubicBezTo>
                    <a:pt x="690104" y="4764975"/>
                    <a:pt x="621219" y="4645662"/>
                    <a:pt x="517245" y="4562373"/>
                  </a:cubicBezTo>
                  <a:lnTo>
                    <a:pt x="247180" y="4346041"/>
                  </a:lnTo>
                  <a:cubicBezTo>
                    <a:pt x="65951" y="4200855"/>
                    <a:pt x="13" y="3954780"/>
                    <a:pt x="84366" y="3738422"/>
                  </a:cubicBezTo>
                  <a:lnTo>
                    <a:pt x="210071" y="3416045"/>
                  </a:lnTo>
                  <a:cubicBezTo>
                    <a:pt x="258469" y="3291924"/>
                    <a:pt x="258469" y="3154150"/>
                    <a:pt x="210071" y="3030029"/>
                  </a:cubicBezTo>
                  <a:lnTo>
                    <a:pt x="84366" y="2707652"/>
                  </a:lnTo>
                  <a:cubicBezTo>
                    <a:pt x="0" y="2491308"/>
                    <a:pt x="65938" y="2245220"/>
                    <a:pt x="247180" y="2100033"/>
                  </a:cubicBezTo>
                  <a:lnTo>
                    <a:pt x="517233" y="1883702"/>
                  </a:lnTo>
                  <a:cubicBezTo>
                    <a:pt x="621206" y="1800413"/>
                    <a:pt x="690091" y="1681100"/>
                    <a:pt x="710235" y="1549412"/>
                  </a:cubicBezTo>
                  <a:lnTo>
                    <a:pt x="762559" y="1207376"/>
                  </a:lnTo>
                  <a:cubicBezTo>
                    <a:pt x="797661" y="977823"/>
                    <a:pt x="977811" y="797674"/>
                    <a:pt x="1207363" y="762558"/>
                  </a:cubicBezTo>
                  <a:lnTo>
                    <a:pt x="1549413" y="710234"/>
                  </a:lnTo>
                  <a:cubicBezTo>
                    <a:pt x="1681100" y="690089"/>
                    <a:pt x="1800412" y="621204"/>
                    <a:pt x="1883702" y="517232"/>
                  </a:cubicBez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5950394" y="7643930"/>
            <a:ext cx="2251528" cy="2256032"/>
            <a:chOff x="0" y="0"/>
            <a:chExt cx="6350000" cy="63627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-48044" y="-37490"/>
              <a:ext cx="6446076" cy="6446076"/>
            </a:xfrm>
            <a:custGeom>
              <a:avLst/>
              <a:gdLst/>
              <a:ahLst/>
              <a:cxnLst/>
              <a:rect r="r" b="b" t="t" l="l"/>
              <a:pathLst>
                <a:path h="6446076" w="6446076">
                  <a:moveTo>
                    <a:pt x="2100046" y="247180"/>
                  </a:moveTo>
                  <a:cubicBezTo>
                    <a:pt x="2245233" y="65951"/>
                    <a:pt x="2491308" y="0"/>
                    <a:pt x="2707665" y="84366"/>
                  </a:cubicBezTo>
                  <a:lnTo>
                    <a:pt x="3030042" y="210083"/>
                  </a:lnTo>
                  <a:cubicBezTo>
                    <a:pt x="3154159" y="258482"/>
                    <a:pt x="3291929" y="258482"/>
                    <a:pt x="3416046" y="210083"/>
                  </a:cubicBezTo>
                  <a:lnTo>
                    <a:pt x="3738423" y="84366"/>
                  </a:lnTo>
                  <a:cubicBezTo>
                    <a:pt x="3954780" y="0"/>
                    <a:pt x="4200855" y="65951"/>
                    <a:pt x="4346041" y="247180"/>
                  </a:cubicBezTo>
                  <a:lnTo>
                    <a:pt x="4562373" y="517233"/>
                  </a:lnTo>
                  <a:cubicBezTo>
                    <a:pt x="4645668" y="621206"/>
                    <a:pt x="4764984" y="690090"/>
                    <a:pt x="4896676" y="710234"/>
                  </a:cubicBezTo>
                  <a:lnTo>
                    <a:pt x="5238712" y="762558"/>
                  </a:lnTo>
                  <a:cubicBezTo>
                    <a:pt x="5468264" y="797674"/>
                    <a:pt x="5648414" y="977823"/>
                    <a:pt x="5683517" y="1207376"/>
                  </a:cubicBezTo>
                  <a:lnTo>
                    <a:pt x="5735841" y="1549412"/>
                  </a:lnTo>
                  <a:cubicBezTo>
                    <a:pt x="5755983" y="1681101"/>
                    <a:pt x="5824869" y="1800414"/>
                    <a:pt x="5928842" y="1883702"/>
                  </a:cubicBezTo>
                  <a:lnTo>
                    <a:pt x="6198895" y="2100033"/>
                  </a:lnTo>
                  <a:cubicBezTo>
                    <a:pt x="6380137" y="2245220"/>
                    <a:pt x="6446076" y="2491308"/>
                    <a:pt x="6361709" y="2707652"/>
                  </a:cubicBezTo>
                  <a:lnTo>
                    <a:pt x="6236005" y="3030029"/>
                  </a:lnTo>
                  <a:cubicBezTo>
                    <a:pt x="6187605" y="3154150"/>
                    <a:pt x="6187605" y="3291925"/>
                    <a:pt x="6236005" y="3416046"/>
                  </a:cubicBezTo>
                  <a:lnTo>
                    <a:pt x="6361709" y="3738423"/>
                  </a:lnTo>
                  <a:cubicBezTo>
                    <a:pt x="6446076" y="3954780"/>
                    <a:pt x="6380137" y="4200855"/>
                    <a:pt x="6198895" y="4346041"/>
                  </a:cubicBezTo>
                  <a:lnTo>
                    <a:pt x="5928842" y="4562373"/>
                  </a:lnTo>
                  <a:cubicBezTo>
                    <a:pt x="5824869" y="4645661"/>
                    <a:pt x="5755983" y="4764974"/>
                    <a:pt x="5735841" y="4896662"/>
                  </a:cubicBezTo>
                  <a:lnTo>
                    <a:pt x="5683517" y="5238699"/>
                  </a:lnTo>
                  <a:cubicBezTo>
                    <a:pt x="5648401" y="5468252"/>
                    <a:pt x="5468264" y="5648401"/>
                    <a:pt x="5238712" y="5683516"/>
                  </a:cubicBezTo>
                  <a:lnTo>
                    <a:pt x="4896663" y="5735840"/>
                  </a:lnTo>
                  <a:cubicBezTo>
                    <a:pt x="4764975" y="5755985"/>
                    <a:pt x="4645663" y="5824870"/>
                    <a:pt x="4562373" y="5928842"/>
                  </a:cubicBezTo>
                  <a:lnTo>
                    <a:pt x="4346041" y="6198895"/>
                  </a:lnTo>
                  <a:cubicBezTo>
                    <a:pt x="4200855" y="6380137"/>
                    <a:pt x="3954780" y="6446075"/>
                    <a:pt x="3738423" y="6361709"/>
                  </a:cubicBezTo>
                  <a:lnTo>
                    <a:pt x="3416046" y="6235992"/>
                  </a:lnTo>
                  <a:cubicBezTo>
                    <a:pt x="3291929" y="6187593"/>
                    <a:pt x="3154159" y="6187593"/>
                    <a:pt x="3030042" y="6235992"/>
                  </a:cubicBezTo>
                  <a:lnTo>
                    <a:pt x="2707665" y="6361709"/>
                  </a:lnTo>
                  <a:cubicBezTo>
                    <a:pt x="2491308" y="6446075"/>
                    <a:pt x="2245233" y="6380137"/>
                    <a:pt x="2100046" y="6198895"/>
                  </a:cubicBezTo>
                  <a:lnTo>
                    <a:pt x="1883715" y="5928842"/>
                  </a:lnTo>
                  <a:cubicBezTo>
                    <a:pt x="1800425" y="5824870"/>
                    <a:pt x="1681113" y="5755985"/>
                    <a:pt x="1549425" y="5735840"/>
                  </a:cubicBezTo>
                  <a:lnTo>
                    <a:pt x="1207376" y="5683516"/>
                  </a:lnTo>
                  <a:cubicBezTo>
                    <a:pt x="977824" y="5648401"/>
                    <a:pt x="797674" y="5468252"/>
                    <a:pt x="762571" y="5238699"/>
                  </a:cubicBezTo>
                  <a:lnTo>
                    <a:pt x="710247" y="4896662"/>
                  </a:lnTo>
                  <a:cubicBezTo>
                    <a:pt x="690104" y="4764975"/>
                    <a:pt x="621219" y="4645662"/>
                    <a:pt x="517245" y="4562373"/>
                  </a:cubicBezTo>
                  <a:lnTo>
                    <a:pt x="247180" y="4346041"/>
                  </a:lnTo>
                  <a:cubicBezTo>
                    <a:pt x="65951" y="4200855"/>
                    <a:pt x="13" y="3954780"/>
                    <a:pt x="84366" y="3738422"/>
                  </a:cubicBezTo>
                  <a:lnTo>
                    <a:pt x="210071" y="3416045"/>
                  </a:lnTo>
                  <a:cubicBezTo>
                    <a:pt x="258469" y="3291924"/>
                    <a:pt x="258469" y="3154150"/>
                    <a:pt x="210071" y="3030029"/>
                  </a:cubicBezTo>
                  <a:lnTo>
                    <a:pt x="84366" y="2707652"/>
                  </a:lnTo>
                  <a:cubicBezTo>
                    <a:pt x="0" y="2491308"/>
                    <a:pt x="65938" y="2245220"/>
                    <a:pt x="247180" y="2100033"/>
                  </a:cubicBezTo>
                  <a:lnTo>
                    <a:pt x="517233" y="1883702"/>
                  </a:lnTo>
                  <a:cubicBezTo>
                    <a:pt x="621206" y="1800413"/>
                    <a:pt x="690091" y="1681100"/>
                    <a:pt x="710235" y="1549412"/>
                  </a:cubicBezTo>
                  <a:lnTo>
                    <a:pt x="762559" y="1207376"/>
                  </a:lnTo>
                  <a:cubicBezTo>
                    <a:pt x="797661" y="977823"/>
                    <a:pt x="977811" y="797674"/>
                    <a:pt x="1207363" y="762558"/>
                  </a:cubicBezTo>
                  <a:lnTo>
                    <a:pt x="1549413" y="710234"/>
                  </a:lnTo>
                  <a:cubicBezTo>
                    <a:pt x="1681100" y="690089"/>
                    <a:pt x="1800412" y="621204"/>
                    <a:pt x="1883702" y="517232"/>
                  </a:cubicBez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1405165" y="5834180"/>
            <a:ext cx="953656" cy="1490087"/>
          </a:xfrm>
          <a:custGeom>
            <a:avLst/>
            <a:gdLst/>
            <a:ahLst/>
            <a:cxnLst/>
            <a:rect r="r" b="b" t="t" l="l"/>
            <a:pathLst>
              <a:path h="1490087" w="953656">
                <a:moveTo>
                  <a:pt x="0" y="0"/>
                </a:moveTo>
                <a:lnTo>
                  <a:pt x="953656" y="0"/>
                </a:lnTo>
                <a:lnTo>
                  <a:pt x="953656" y="1490087"/>
                </a:lnTo>
                <a:lnTo>
                  <a:pt x="0" y="14900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459471" y="1542812"/>
            <a:ext cx="6345142" cy="804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339"/>
              </a:lnSpc>
              <a:spcBef>
                <a:spcPct val="0"/>
              </a:spcBef>
            </a:pPr>
            <a:r>
              <a:rPr lang="en-US" b="true" sz="5282" spc="190">
                <a:solidFill>
                  <a:srgbClr val="2A2E3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Cost savings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553005" y="3178320"/>
            <a:ext cx="11297835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i="true" b="true">
                <a:solidFill>
                  <a:srgbClr val="2A2E3A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Initial investment USD 10,665,245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056014" y="7642620"/>
            <a:ext cx="1241457" cy="11763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30"/>
              </a:lnSpc>
            </a:pPr>
            <a:r>
              <a:rPr lang="en-US" sz="3379" b="true">
                <a:solidFill>
                  <a:srgbClr val="2A2E3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IRR </a:t>
            </a:r>
          </a:p>
          <a:p>
            <a:pPr algn="ctr">
              <a:lnSpc>
                <a:spcPts val="4730"/>
              </a:lnSpc>
            </a:pPr>
            <a:r>
              <a:rPr lang="en-US" sz="3379" b="true">
                <a:solidFill>
                  <a:srgbClr val="2A2E3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9.62%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2553005" y="4686071"/>
            <a:ext cx="11297835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i="true" b="true">
                <a:solidFill>
                  <a:srgbClr val="2A2E3A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Payback: period: 8 years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128421" y="8289103"/>
            <a:ext cx="1895475" cy="727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true">
                <a:solidFill>
                  <a:srgbClr val="2A2E3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NPV </a:t>
            </a:r>
          </a:p>
          <a:p>
            <a:pPr algn="ctr">
              <a:lnSpc>
                <a:spcPts val="2940"/>
              </a:lnSpc>
            </a:pPr>
            <a:r>
              <a:rPr lang="en-US" sz="2100" b="true">
                <a:solidFill>
                  <a:srgbClr val="2A2E3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USD 1,938,992 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553005" y="6472777"/>
            <a:ext cx="10725917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i="true" b="true">
                <a:solidFill>
                  <a:srgbClr val="2A2E3A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Savings of  USD 1,438,872 per year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829326" y="1756645"/>
            <a:ext cx="10992469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 spc="216">
                <a:solidFill>
                  <a:srgbClr val="2A2E3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Co-beneficts</a:t>
            </a:r>
          </a:p>
        </p:txBody>
      </p:sp>
      <p:sp>
        <p:nvSpPr>
          <p:cNvPr name="AutoShape 3" id="3"/>
          <p:cNvSpPr/>
          <p:nvPr/>
        </p:nvSpPr>
        <p:spPr>
          <a:xfrm>
            <a:off x="2813942" y="5500144"/>
            <a:ext cx="12497051" cy="0"/>
          </a:xfrm>
          <a:prstGeom prst="line">
            <a:avLst/>
          </a:prstGeom>
          <a:ln cap="rnd" w="76200">
            <a:solidFill>
              <a:srgbClr val="051D4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-9317080">
            <a:off x="1669204" y="2563483"/>
            <a:ext cx="2452540" cy="2540295"/>
          </a:xfrm>
          <a:custGeom>
            <a:avLst/>
            <a:gdLst/>
            <a:ahLst/>
            <a:cxnLst/>
            <a:rect r="r" b="b" t="t" l="l"/>
            <a:pathLst>
              <a:path h="2540295" w="2452540">
                <a:moveTo>
                  <a:pt x="0" y="0"/>
                </a:moveTo>
                <a:lnTo>
                  <a:pt x="2452540" y="0"/>
                </a:lnTo>
                <a:lnTo>
                  <a:pt x="2452540" y="2540295"/>
                </a:lnTo>
                <a:lnTo>
                  <a:pt x="0" y="25402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2642052" y="5328254"/>
            <a:ext cx="343780" cy="343780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0D12A"/>
            </a:solidFill>
            <a:ln w="38100" cap="sq">
              <a:solidFill>
                <a:srgbClr val="052A47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5765259" y="5328254"/>
            <a:ext cx="343780" cy="343780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0D12A"/>
            </a:solidFill>
            <a:ln w="38100" cap="sq">
              <a:solidFill>
                <a:srgbClr val="052A47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054640" y="5328254"/>
            <a:ext cx="343780" cy="343780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0D12A"/>
            </a:solidFill>
            <a:ln w="38100" cap="sq">
              <a:solidFill>
                <a:srgbClr val="052A47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2177228" y="5328254"/>
            <a:ext cx="343780" cy="343780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0D12A"/>
            </a:solidFill>
            <a:ln w="38100" cap="sq">
              <a:solidFill>
                <a:srgbClr val="052A47"/>
              </a:solidFill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5212130" y="5328254"/>
            <a:ext cx="343780" cy="343780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0D12A"/>
            </a:solidFill>
            <a:ln w="38100" cap="sq">
              <a:solidFill>
                <a:srgbClr val="052A47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-1190934" y="-2057400"/>
            <a:ext cx="19917660" cy="3086100"/>
            <a:chOff x="0" y="0"/>
            <a:chExt cx="5245803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5245803" cy="812800"/>
            </a:xfrm>
            <a:custGeom>
              <a:avLst/>
              <a:gdLst/>
              <a:ahLst/>
              <a:cxnLst/>
              <a:rect r="r" b="b" t="t" l="l"/>
              <a:pathLst>
                <a:path h="812800" w="5245803">
                  <a:moveTo>
                    <a:pt x="0" y="0"/>
                  </a:moveTo>
                  <a:lnTo>
                    <a:pt x="5245803" y="0"/>
                  </a:lnTo>
                  <a:lnTo>
                    <a:pt x="5245803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52A47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47625"/>
              <a:ext cx="5245803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-520028" y="9258300"/>
            <a:ext cx="19917660" cy="3086100"/>
            <a:chOff x="0" y="0"/>
            <a:chExt cx="5245803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5245803" cy="812800"/>
            </a:xfrm>
            <a:custGeom>
              <a:avLst/>
              <a:gdLst/>
              <a:ahLst/>
              <a:cxnLst/>
              <a:rect r="r" b="b" t="t" l="l"/>
              <a:pathLst>
                <a:path h="812800" w="5245803">
                  <a:moveTo>
                    <a:pt x="0" y="0"/>
                  </a:moveTo>
                  <a:lnTo>
                    <a:pt x="5245803" y="0"/>
                  </a:lnTo>
                  <a:lnTo>
                    <a:pt x="5245803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52A47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47625"/>
              <a:ext cx="5245803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-10800000">
            <a:off x="13716743" y="8698748"/>
            <a:ext cx="6449593" cy="3224796"/>
            <a:chOff x="0" y="0"/>
            <a:chExt cx="812800" cy="4064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406400"/>
            </a:xfrm>
            <a:custGeom>
              <a:avLst/>
              <a:gdLst/>
              <a:ahLst/>
              <a:cxnLst/>
              <a:rect r="r" b="b" t="t" l="l"/>
              <a:pathLst>
                <a:path h="406400" w="8128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F38"/>
            </a:solidFill>
            <a:ln cap="sq">
              <a:noFill/>
              <a:prstDash val="solid"/>
              <a:miter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177800" y="-47625"/>
              <a:ext cx="558800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-2733509" y="-1612398"/>
            <a:ext cx="6449593" cy="3224796"/>
            <a:chOff x="0" y="0"/>
            <a:chExt cx="812800" cy="4064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406400"/>
            </a:xfrm>
            <a:custGeom>
              <a:avLst/>
              <a:gdLst/>
              <a:ahLst/>
              <a:cxnLst/>
              <a:rect r="r" b="b" t="t" l="l"/>
              <a:pathLst>
                <a:path h="406400" w="8128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F38"/>
            </a:solidFill>
            <a:ln cap="sq">
              <a:noFill/>
              <a:prstDash val="solid"/>
              <a:miter/>
            </a:ln>
          </p:spPr>
        </p:sp>
        <p:sp>
          <p:nvSpPr>
            <p:cNvPr name="TextBox 31" id="31"/>
            <p:cNvSpPr txBox="true"/>
            <p:nvPr/>
          </p:nvSpPr>
          <p:spPr>
            <a:xfrm>
              <a:off x="177800" y="-47625"/>
              <a:ext cx="558800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1983993" y="3154012"/>
            <a:ext cx="1659631" cy="1700036"/>
            <a:chOff x="0" y="0"/>
            <a:chExt cx="2086610" cy="213741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2540" y="-2540"/>
              <a:ext cx="2087880" cy="2139950"/>
            </a:xfrm>
            <a:custGeom>
              <a:avLst/>
              <a:gdLst/>
              <a:ahLst/>
              <a:cxnLst/>
              <a:rect r="r" b="b" t="t" l="l"/>
              <a:pathLst>
                <a:path h="2139950" w="208788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4"/>
              <a:stretch>
                <a:fillRect l="-18203" t="0" r="-18203" b="0"/>
              </a:stretch>
            </a:blipFill>
          </p:spPr>
        </p:sp>
      </p:grpSp>
      <p:sp>
        <p:nvSpPr>
          <p:cNvPr name="TextBox 34" id="34"/>
          <p:cNvSpPr txBox="true"/>
          <p:nvPr/>
        </p:nvSpPr>
        <p:spPr>
          <a:xfrm rot="0">
            <a:off x="1659424" y="6347010"/>
            <a:ext cx="2726385" cy="1397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spc="90">
                <a:solidFill>
                  <a:srgbClr val="2A2E3A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lang="en-US" sz="2000" spc="90" strike="noStrike" u="none">
                <a:solidFill>
                  <a:srgbClr val="2A2E3A"/>
                </a:solidFill>
                <a:latin typeface="Montserrat"/>
                <a:ea typeface="Montserrat"/>
                <a:cs typeface="Montserrat"/>
                <a:sym typeface="Montserrat"/>
              </a:rPr>
              <a:t>e development of biomass with the potential to be used as biodiesel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567319" y="5857144"/>
            <a:ext cx="2461881" cy="39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b="true" sz="2400" spc="108">
                <a:solidFill>
                  <a:srgbClr val="2A2E3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Fuel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4852533" y="6347010"/>
            <a:ext cx="2513010" cy="174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spc="90">
                <a:solidFill>
                  <a:srgbClr val="2A2E3A"/>
                </a:solidFill>
                <a:latin typeface="Montserrat"/>
                <a:ea typeface="Montserrat"/>
                <a:cs typeface="Montserrat"/>
                <a:sym typeface="Montserrat"/>
              </a:rPr>
              <a:t>Improvement of the health of workers or people around the photobioreactors 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5035007" y="5857144"/>
            <a:ext cx="1804284" cy="39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b="true" sz="2400" spc="108">
                <a:solidFill>
                  <a:srgbClr val="2A2E3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Health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8034654" y="6347010"/>
            <a:ext cx="2383753" cy="174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spc="90">
                <a:solidFill>
                  <a:srgbClr val="2A2E3A"/>
                </a:solidFill>
                <a:latin typeface="Montserrat"/>
                <a:ea typeface="Montserrat"/>
                <a:cs typeface="Montserrat"/>
                <a:sym typeface="Montserrat"/>
              </a:rPr>
              <a:t>Research and development of fertilizers for use in plant and crop cultivation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8087360" y="5857144"/>
            <a:ext cx="2278341" cy="39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b="true" sz="2400" spc="108">
                <a:solidFill>
                  <a:srgbClr val="2A2E3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Agronomy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1102495" y="6347010"/>
            <a:ext cx="2354979" cy="1397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spc="90">
                <a:solidFill>
                  <a:srgbClr val="2A2E3A"/>
                </a:solidFill>
                <a:latin typeface="Montserrat"/>
                <a:ea typeface="Montserrat"/>
                <a:cs typeface="Montserrat"/>
                <a:sym typeface="Montserrat"/>
              </a:rPr>
              <a:t>Conversion of the biomass into food for aquatic animals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1375351" y="5857355"/>
            <a:ext cx="1804284" cy="39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b="true" sz="2400" spc="108">
                <a:solidFill>
                  <a:srgbClr val="2A2E3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Animals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4064370" y="6347010"/>
            <a:ext cx="3121903" cy="174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spc="90">
                <a:solidFill>
                  <a:srgbClr val="2A2E3A"/>
                </a:solidFill>
                <a:latin typeface="Montserrat"/>
                <a:ea typeface="Montserrat"/>
                <a:cs typeface="Montserrat"/>
                <a:sym typeface="Montserrat"/>
              </a:rPr>
              <a:t>Creation of food complements from the biomass due to the amount of vitamins and proteins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3283922" y="5857144"/>
            <a:ext cx="3710363" cy="39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b="true" sz="2400" spc="108">
                <a:solidFill>
                  <a:srgbClr val="2A2E3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Nutritional science</a:t>
            </a:r>
          </a:p>
        </p:txBody>
      </p:sp>
      <p:sp>
        <p:nvSpPr>
          <p:cNvPr name="Freeform 44" id="44"/>
          <p:cNvSpPr/>
          <p:nvPr/>
        </p:nvSpPr>
        <p:spPr>
          <a:xfrm flipH="false" flipV="false" rot="-9317080">
            <a:off x="4793966" y="2563483"/>
            <a:ext cx="2452540" cy="2540295"/>
          </a:xfrm>
          <a:custGeom>
            <a:avLst/>
            <a:gdLst/>
            <a:ahLst/>
            <a:cxnLst/>
            <a:rect r="r" b="b" t="t" l="l"/>
            <a:pathLst>
              <a:path h="2540295" w="2452540">
                <a:moveTo>
                  <a:pt x="0" y="0"/>
                </a:moveTo>
                <a:lnTo>
                  <a:pt x="2452540" y="0"/>
                </a:lnTo>
                <a:lnTo>
                  <a:pt x="2452540" y="2540295"/>
                </a:lnTo>
                <a:lnTo>
                  <a:pt x="0" y="25402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5" id="45"/>
          <p:cNvGrpSpPr/>
          <p:nvPr/>
        </p:nvGrpSpPr>
        <p:grpSpPr>
          <a:xfrm rot="0">
            <a:off x="5108755" y="3154012"/>
            <a:ext cx="1659631" cy="1700036"/>
            <a:chOff x="0" y="0"/>
            <a:chExt cx="2086610" cy="213741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2540" y="-2540"/>
              <a:ext cx="2087880" cy="2139950"/>
            </a:xfrm>
            <a:custGeom>
              <a:avLst/>
              <a:gdLst/>
              <a:ahLst/>
              <a:cxnLst/>
              <a:rect r="r" b="b" t="t" l="l"/>
              <a:pathLst>
                <a:path h="2139950" w="208788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5"/>
              <a:stretch>
                <a:fillRect l="-26776" t="0" r="-26776" b="0"/>
              </a:stretch>
            </a:blipFill>
          </p:spPr>
        </p:sp>
      </p:grpSp>
      <p:sp>
        <p:nvSpPr>
          <p:cNvPr name="Freeform 47" id="47"/>
          <p:cNvSpPr/>
          <p:nvPr/>
        </p:nvSpPr>
        <p:spPr>
          <a:xfrm flipH="false" flipV="false" rot="-9317080">
            <a:off x="8083967" y="2640234"/>
            <a:ext cx="2452540" cy="2540295"/>
          </a:xfrm>
          <a:custGeom>
            <a:avLst/>
            <a:gdLst/>
            <a:ahLst/>
            <a:cxnLst/>
            <a:rect r="r" b="b" t="t" l="l"/>
            <a:pathLst>
              <a:path h="2540295" w="2452540">
                <a:moveTo>
                  <a:pt x="0" y="0"/>
                </a:moveTo>
                <a:lnTo>
                  <a:pt x="2452540" y="0"/>
                </a:lnTo>
                <a:lnTo>
                  <a:pt x="2452540" y="2540295"/>
                </a:lnTo>
                <a:lnTo>
                  <a:pt x="0" y="25402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8" id="48"/>
          <p:cNvGrpSpPr/>
          <p:nvPr/>
        </p:nvGrpSpPr>
        <p:grpSpPr>
          <a:xfrm rot="0">
            <a:off x="8398756" y="3230762"/>
            <a:ext cx="1659631" cy="1700036"/>
            <a:chOff x="0" y="0"/>
            <a:chExt cx="2086610" cy="2137410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2540" y="-2540"/>
              <a:ext cx="2087880" cy="2139950"/>
            </a:xfrm>
            <a:custGeom>
              <a:avLst/>
              <a:gdLst/>
              <a:ahLst/>
              <a:cxnLst/>
              <a:rect r="r" b="b" t="t" l="l"/>
              <a:pathLst>
                <a:path h="2139950" w="208788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6"/>
              <a:stretch>
                <a:fillRect l="-37068" t="0" r="-37068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9317080">
            <a:off x="11193100" y="2469835"/>
            <a:ext cx="2452540" cy="2540295"/>
          </a:xfrm>
          <a:custGeom>
            <a:avLst/>
            <a:gdLst/>
            <a:ahLst/>
            <a:cxnLst/>
            <a:rect r="r" b="b" t="t" l="l"/>
            <a:pathLst>
              <a:path h="2540295" w="2452540">
                <a:moveTo>
                  <a:pt x="0" y="0"/>
                </a:moveTo>
                <a:lnTo>
                  <a:pt x="2452540" y="0"/>
                </a:lnTo>
                <a:lnTo>
                  <a:pt x="2452540" y="2540295"/>
                </a:lnTo>
                <a:lnTo>
                  <a:pt x="0" y="25402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1" id="51"/>
          <p:cNvGrpSpPr/>
          <p:nvPr/>
        </p:nvGrpSpPr>
        <p:grpSpPr>
          <a:xfrm rot="0">
            <a:off x="11507889" y="3060363"/>
            <a:ext cx="1659631" cy="1700036"/>
            <a:chOff x="0" y="0"/>
            <a:chExt cx="2086610" cy="2137410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2540" y="-2540"/>
              <a:ext cx="2087880" cy="2139950"/>
            </a:xfrm>
            <a:custGeom>
              <a:avLst/>
              <a:gdLst/>
              <a:ahLst/>
              <a:cxnLst/>
              <a:rect r="r" b="b" t="t" l="l"/>
              <a:pathLst>
                <a:path h="2139950" w="208788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7"/>
              <a:stretch>
                <a:fillRect l="-40938" t="0" r="-40938" b="0"/>
              </a:stretch>
            </a:blipFill>
          </p:spPr>
        </p:sp>
      </p:grpSp>
      <p:sp>
        <p:nvSpPr>
          <p:cNvPr name="Freeform 53" id="53"/>
          <p:cNvSpPr/>
          <p:nvPr/>
        </p:nvSpPr>
        <p:spPr>
          <a:xfrm flipH="false" flipV="false" rot="-9317080">
            <a:off x="14157750" y="2391593"/>
            <a:ext cx="2452540" cy="2540295"/>
          </a:xfrm>
          <a:custGeom>
            <a:avLst/>
            <a:gdLst/>
            <a:ahLst/>
            <a:cxnLst/>
            <a:rect r="r" b="b" t="t" l="l"/>
            <a:pathLst>
              <a:path h="2540295" w="2452540">
                <a:moveTo>
                  <a:pt x="0" y="0"/>
                </a:moveTo>
                <a:lnTo>
                  <a:pt x="2452540" y="0"/>
                </a:lnTo>
                <a:lnTo>
                  <a:pt x="2452540" y="2540296"/>
                </a:lnTo>
                <a:lnTo>
                  <a:pt x="0" y="25402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4" id="54"/>
          <p:cNvGrpSpPr/>
          <p:nvPr/>
        </p:nvGrpSpPr>
        <p:grpSpPr>
          <a:xfrm rot="0">
            <a:off x="14472539" y="2982122"/>
            <a:ext cx="1659631" cy="1700036"/>
            <a:chOff x="0" y="0"/>
            <a:chExt cx="2086610" cy="2137410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2540" y="-2540"/>
              <a:ext cx="2087880" cy="2139950"/>
            </a:xfrm>
            <a:custGeom>
              <a:avLst/>
              <a:gdLst/>
              <a:ahLst/>
              <a:cxnLst/>
              <a:rect r="r" b="b" t="t" l="l"/>
              <a:pathLst>
                <a:path h="2139950" w="208788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8"/>
              <a:stretch>
                <a:fillRect l="-26659" t="0" r="-26659" b="0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A59D367838824C81D2DB470DC4761B" ma:contentTypeVersion="15" ma:contentTypeDescription="Create a new document." ma:contentTypeScope="" ma:versionID="93dddcd1fc98e965096d6e26f6828682">
  <xsd:schema xmlns:xsd="http://www.w3.org/2001/XMLSchema" xmlns:xs="http://www.w3.org/2001/XMLSchema" xmlns:p="http://schemas.microsoft.com/office/2006/metadata/properties" xmlns:ns2="44ec4e7d-3a20-4e4c-81d8-5e6799d99ab9" xmlns:ns3="2bd0a259-6644-42e2-ab68-ec1157a7be17" targetNamespace="http://schemas.microsoft.com/office/2006/metadata/properties" ma:root="true" ma:fieldsID="6d1c558cdd386719f059fb9228177180" ns2:_="" ns3:_="">
    <xsd:import namespace="44ec4e7d-3a20-4e4c-81d8-5e6799d99ab9"/>
    <xsd:import namespace="2bd0a259-6644-42e2-ab68-ec1157a7be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ec4e7d-3a20-4e4c-81d8-5e6799d99a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c2506c3-735d-4e70-aa79-204d06275b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d0a259-6644-42e2-ab68-ec1157a7be17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4ec4e7d-3a20-4e4c-81d8-5e6799d99ab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8DA5FAB-BB5E-4591-830D-92C58BC74E23}"/>
</file>

<file path=customXml/itemProps2.xml><?xml version="1.0" encoding="utf-8"?>
<ds:datastoreItem xmlns:ds="http://schemas.openxmlformats.org/officeDocument/2006/customXml" ds:itemID="{6FA857C8-18B6-4FA0-9F71-F70270A49CA8}"/>
</file>

<file path=customXml/itemProps3.xml><?xml version="1.0" encoding="utf-8"?>
<ds:datastoreItem xmlns:ds="http://schemas.openxmlformats.org/officeDocument/2006/customXml" ds:itemID="{48A46F85-C4AA-40B3-AD43-32C2408B2C4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proyecto de negocio de la empresa corporativo profesional azul y verde</dc:title>
  <cp:revision>1</cp:revision>
  <dcterms:created xsi:type="dcterms:W3CDTF">2006-08-16T00:00:00Z</dcterms:created>
  <dcterms:modified xsi:type="dcterms:W3CDTF">2011-08-01T06:04:30Z</dcterms:modified>
  <dc:identifier>DAGulpzT8BA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0x01010092A59D367838824C81D2DB470DC4761B</vt:lpwstr>
  </property>
</Properties>
</file>