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2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85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zoetis-my.sharepoint.com/personal/jack_decker_zoetis_com/Documents/Cost_Saved_vs_ACH__1_Increment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kerj\Downloads\Cost_Saved_vs_ACH__1_Increment_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Cost_Saved_vs_ACH__1_Increment_!$AM$140:$AM$164</c:f>
              <c:numCache>
                <c:formatCode>General</c:formatCode>
                <c:ptCount val="25"/>
                <c:pt idx="0">
                  <c:v>-12229.276566698027</c:v>
                </c:pt>
                <c:pt idx="1">
                  <c:v>3947.3842809947091</c:v>
                </c:pt>
                <c:pt idx="2">
                  <c:v>19296.589586895578</c:v>
                </c:pt>
                <c:pt idx="3">
                  <c:v>33860.664691202306</c:v>
                </c:pt>
                <c:pt idx="4">
                  <c:v>47679.769942360974</c:v>
                </c:pt>
                <c:pt idx="5">
                  <c:v>60792.011438982358</c:v>
                </c:pt>
                <c:pt idx="6">
                  <c:v>73233.546107176895</c:v>
                </c:pt>
                <c:pt idx="7">
                  <c:v>85038.681403058348</c:v>
                </c:pt>
                <c:pt idx="8">
                  <c:v>96239.969915345209</c:v>
                </c:pt>
                <c:pt idx="9">
                  <c:v>106868.29912892589</c:v>
                </c:pt>
                <c:pt idx="10">
                  <c:v>116952.97659691039</c:v>
                </c:pt>
                <c:pt idx="11">
                  <c:v>125374.79574967068</c:v>
                </c:pt>
                <c:pt idx="12">
                  <c:v>134454.17260187096</c:v>
                </c:pt>
                <c:pt idx="13">
                  <c:v>143069.12847355465</c:v>
                </c:pt>
                <c:pt idx="14">
                  <c:v>151243.41905309717</c:v>
                </c:pt>
                <c:pt idx="15">
                  <c:v>158999.58489701329</c:v>
                </c:pt>
                <c:pt idx="16">
                  <c:v>166359.01358540446</c:v>
                </c:pt>
                <c:pt idx="17">
                  <c:v>173341.99869808083</c:v>
                </c:pt>
                <c:pt idx="18">
                  <c:v>179967.79577398393</c:v>
                </c:pt>
                <c:pt idx="19">
                  <c:v>186254.6754082182</c:v>
                </c:pt>
                <c:pt idx="20">
                  <c:v>192219.97363310569</c:v>
                </c:pt>
                <c:pt idx="21">
                  <c:v>197880.13972218978</c:v>
                </c:pt>
                <c:pt idx="22">
                  <c:v>203250.78154900664</c:v>
                </c:pt>
                <c:pt idx="23">
                  <c:v>208346.70862570172</c:v>
                </c:pt>
                <c:pt idx="24">
                  <c:v>213181.97294016919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C-4AD7-8997-3223FC916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131087"/>
        <c:axId val="771133007"/>
      </c:lineChart>
      <c:catAx>
        <c:axId val="7711310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133007"/>
        <c:crosses val="autoZero"/>
        <c:auto val="1"/>
        <c:lblAlgn val="ctr"/>
        <c:lblOffset val="100"/>
        <c:noMultiLvlLbl val="0"/>
      </c:catAx>
      <c:valAx>
        <c:axId val="77113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NPV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13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Cost_Saved_vs_ACH__1_Increment_!$AK$2:$AK$52</c:f>
              <c:numCache>
                <c:formatCode>General</c:formatCode>
                <c:ptCount val="5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cat>
          <c:val>
            <c:numRef>
              <c:f>Cost_Saved_vs_ACH__1_Increment_!$AL$2:$AL$52</c:f>
              <c:numCache>
                <c:formatCode>General</c:formatCode>
                <c:ptCount val="51"/>
                <c:pt idx="0">
                  <c:v>0</c:v>
                </c:pt>
                <c:pt idx="1">
                  <c:v>5.0192627999999999</c:v>
                </c:pt>
                <c:pt idx="2">
                  <c:v>9.8377824000000107</c:v>
                </c:pt>
                <c:pt idx="3">
                  <c:v>14.4596556</c:v>
                </c:pt>
                <c:pt idx="4">
                  <c:v>18.888979199999898</c:v>
                </c:pt>
                <c:pt idx="5">
                  <c:v>23.129849999999902</c:v>
                </c:pt>
                <c:pt idx="6">
                  <c:v>27.1863648</c:v>
                </c:pt>
                <c:pt idx="7">
                  <c:v>31.0626204</c:v>
                </c:pt>
                <c:pt idx="8">
                  <c:v>34.762713599999998</c:v>
                </c:pt>
                <c:pt idx="9">
                  <c:v>38.2907411999999</c:v>
                </c:pt>
                <c:pt idx="10">
                  <c:v>41.650799999999897</c:v>
                </c:pt>
                <c:pt idx="11">
                  <c:v>44.846986799999897</c:v>
                </c:pt>
                <c:pt idx="12">
                  <c:v>47.883398399999997</c:v>
                </c:pt>
                <c:pt idx="13">
                  <c:v>50.764131599999899</c:v>
                </c:pt>
                <c:pt idx="14">
                  <c:v>53.493283199999901</c:v>
                </c:pt>
                <c:pt idx="15">
                  <c:v>56.074950000000001</c:v>
                </c:pt>
                <c:pt idx="16">
                  <c:v>58.5132288</c:v>
                </c:pt>
                <c:pt idx="17">
                  <c:v>60.812216399999997</c:v>
                </c:pt>
                <c:pt idx="18">
                  <c:v>62.976009599999998</c:v>
                </c:pt>
                <c:pt idx="19">
                  <c:v>65.008705199999994</c:v>
                </c:pt>
                <c:pt idx="20">
                  <c:v>66.914400000000001</c:v>
                </c:pt>
                <c:pt idx="21">
                  <c:v>68.697190799999902</c:v>
                </c:pt>
                <c:pt idx="22">
                  <c:v>70.361174399999996</c:v>
                </c:pt>
                <c:pt idx="23">
                  <c:v>71.910447599999998</c:v>
                </c:pt>
                <c:pt idx="24">
                  <c:v>73.349107199999906</c:v>
                </c:pt>
                <c:pt idx="25">
                  <c:v>74.681249999999906</c:v>
                </c:pt>
                <c:pt idx="26">
                  <c:v>75.910972799999996</c:v>
                </c:pt>
                <c:pt idx="27">
                  <c:v>77.042372399999905</c:v>
                </c:pt>
                <c:pt idx="28">
                  <c:v>78.079545600000003</c:v>
                </c:pt>
                <c:pt idx="29">
                  <c:v>79.026589199999904</c:v>
                </c:pt>
                <c:pt idx="30">
                  <c:v>79.887599999999907</c:v>
                </c:pt>
                <c:pt idx="31">
                  <c:v>80.666674799999996</c:v>
                </c:pt>
                <c:pt idx="32">
                  <c:v>81.3679103999999</c:v>
                </c:pt>
                <c:pt idx="33">
                  <c:v>81.995403599999904</c:v>
                </c:pt>
                <c:pt idx="34">
                  <c:v>82.553251199999906</c:v>
                </c:pt>
                <c:pt idx="35">
                  <c:v>83.045549999999906</c:v>
                </c:pt>
                <c:pt idx="36">
                  <c:v>83.476396800000003</c:v>
                </c:pt>
                <c:pt idx="37">
                  <c:v>83.849888399999998</c:v>
                </c:pt>
                <c:pt idx="38">
                  <c:v>84.170121600000002</c:v>
                </c:pt>
                <c:pt idx="39">
                  <c:v>84.441193200000001</c:v>
                </c:pt>
                <c:pt idx="40">
                  <c:v>84.667199999999994</c:v>
                </c:pt>
                <c:pt idx="41">
                  <c:v>84.852238799999995</c:v>
                </c:pt>
                <c:pt idx="42">
                  <c:v>85.000406399999903</c:v>
                </c:pt>
                <c:pt idx="43">
                  <c:v>85.115799600000003</c:v>
                </c:pt>
                <c:pt idx="44">
                  <c:v>85.202515199999993</c:v>
                </c:pt>
                <c:pt idx="45">
                  <c:v>85.264649999999904</c:v>
                </c:pt>
                <c:pt idx="46">
                  <c:v>85.306300800000002</c:v>
                </c:pt>
                <c:pt idx="47">
                  <c:v>85.331564399999905</c:v>
                </c:pt>
                <c:pt idx="48">
                  <c:v>85.344537599999995</c:v>
                </c:pt>
                <c:pt idx="49">
                  <c:v>85.349317199999902</c:v>
                </c:pt>
                <c:pt idx="50">
                  <c:v>85.35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A-4E12-A2D7-0CE720D9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545055"/>
        <c:axId val="101546015"/>
      </c:lineChart>
      <c:catAx>
        <c:axId val="101545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Reduction in Air</a:t>
                </a:r>
                <a:r>
                  <a:rPr lang="en-US" baseline="0" dirty="0"/>
                  <a:t> Changes per Hour (ACH)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6015"/>
        <c:crosses val="autoZero"/>
        <c:auto val="1"/>
        <c:lblAlgn val="ctr"/>
        <c:lblOffset val="100"/>
        <c:noMultiLvlLbl val="0"/>
      </c:catAx>
      <c:valAx>
        <c:axId val="10154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CO2 Savings</a:t>
                </a:r>
                <a:r>
                  <a:rPr lang="en-US" baseline="0" dirty="0"/>
                  <a:t> (Tons)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555422574993059E-2"/>
              <c:y val="8.48965031613846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347d3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347d37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347d37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347d37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347d37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347d37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b347d37c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b347d37c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347d37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347d37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ipe with grey piping">
            <a:extLst>
              <a:ext uri="{FF2B5EF4-FFF2-40B4-BE49-F238E27FC236}">
                <a16:creationId xmlns:a16="http://schemas.microsoft.com/office/drawing/2014/main" id="{FBBF0A30-9723-B365-B1C8-D1C32A36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t="1530" r="4145" b="27684"/>
          <a:stretch>
            <a:fillRect/>
          </a:stretch>
        </p:blipFill>
        <p:spPr>
          <a:xfrm>
            <a:off x="-1" y="212675"/>
            <a:ext cx="9144001" cy="4424095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427696" y="169272"/>
            <a:ext cx="7466630" cy="69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Zoetis Carbon Reduction Challenge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551012" y="1659555"/>
            <a:ext cx="7917900" cy="3095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114300" lv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Reduce carbon emissions and energy use in Atlanta Zoetis cleanrooms by lowering airflow during off-hours.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9228C-532F-00A6-1285-C978A48C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254" b="6638"/>
          <a:stretch>
            <a:fillRect/>
          </a:stretch>
        </p:blipFill>
        <p:spPr>
          <a:xfrm>
            <a:off x="7621877" y="192285"/>
            <a:ext cx="973304" cy="714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CBF44-1CC4-60F1-0FDA-FF3F5672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661" r="50967" b="9479"/>
          <a:stretch>
            <a:fillRect/>
          </a:stretch>
        </p:blipFill>
        <p:spPr>
          <a:xfrm>
            <a:off x="249674" y="212675"/>
            <a:ext cx="1095511" cy="694428"/>
          </a:xfrm>
          <a:prstGeom prst="rect">
            <a:avLst/>
          </a:prstGeom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69EC5544-289C-BB37-A62B-DB85BA8B2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9481" r="27885" b="77742"/>
          <a:stretch>
            <a:fillRect/>
          </a:stretch>
        </p:blipFill>
        <p:spPr bwMode="auto">
          <a:xfrm>
            <a:off x="1115757" y="3296331"/>
            <a:ext cx="3037784" cy="12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F544D-F04F-2DD9-4A29-4471F77DE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736" y="3296331"/>
            <a:ext cx="2841507" cy="109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pipe with grey piping">
            <a:extLst>
              <a:ext uri="{FF2B5EF4-FFF2-40B4-BE49-F238E27FC236}">
                <a16:creationId xmlns:a16="http://schemas.microsoft.com/office/drawing/2014/main" id="{FF7D9FB0-E421-4C11-A062-15A8ECCB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t="3410" r="4145" b="27684"/>
          <a:stretch>
            <a:fillRect/>
          </a:stretch>
        </p:blipFill>
        <p:spPr>
          <a:xfrm>
            <a:off x="-1" y="330183"/>
            <a:ext cx="9144001" cy="4306587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37731" y="1698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Background and Motivation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-1336375" y="1589785"/>
            <a:ext cx="8520600" cy="3223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US" dirty="0"/>
              <a:t> 			</a:t>
            </a:r>
            <a:r>
              <a:rPr lang="en-US" b="1" dirty="0">
                <a:solidFill>
                  <a:schemeClr val="tx1"/>
                </a:solidFill>
              </a:rPr>
              <a:t>People drive particles</a:t>
            </a:r>
          </a:p>
          <a:p>
            <a:pPr marL="11430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		            At Rest = Less Particles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erson wearing a white suit and a mask&#10;&#10;AI-generated content may be incorrect.">
            <a:extLst>
              <a:ext uri="{FF2B5EF4-FFF2-40B4-BE49-F238E27FC236}">
                <a16:creationId xmlns:a16="http://schemas.microsoft.com/office/drawing/2014/main" id="{1EA7ADBA-E6A5-6177-3088-DAA7B9E1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09"/>
          <a:stretch>
            <a:fillRect/>
          </a:stretch>
        </p:blipFill>
        <p:spPr>
          <a:xfrm>
            <a:off x="586395" y="2672389"/>
            <a:ext cx="5000625" cy="2463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E6C131-8B69-3232-5E99-24A1285168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61" r="50967" b="9479"/>
          <a:stretch>
            <a:fillRect/>
          </a:stretch>
        </p:blipFill>
        <p:spPr>
          <a:xfrm>
            <a:off x="1138143" y="330183"/>
            <a:ext cx="903477" cy="5727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621008-8FED-4FAB-2B8A-983E458BDF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254" b="6638"/>
          <a:stretch>
            <a:fillRect/>
          </a:stretch>
        </p:blipFill>
        <p:spPr>
          <a:xfrm>
            <a:off x="7143585" y="285386"/>
            <a:ext cx="862272" cy="633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663B2F-D41F-BCB9-AE02-51D183782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/>
          <a:stretch>
            <a:fillRect/>
          </a:stretch>
        </p:blipFill>
        <p:spPr bwMode="auto">
          <a:xfrm>
            <a:off x="5255689" y="2089227"/>
            <a:ext cx="1667703" cy="2685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4" descr="Image preview">
            <a:extLst>
              <a:ext uri="{FF2B5EF4-FFF2-40B4-BE49-F238E27FC236}">
                <a16:creationId xmlns:a16="http://schemas.microsoft.com/office/drawing/2014/main" id="{50A4BA21-8EA1-EAE0-465D-797003C15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A group of squares with black text&#10;&#10;AI-generated content may be incorrect.">
            <a:extLst>
              <a:ext uri="{FF2B5EF4-FFF2-40B4-BE49-F238E27FC236}">
                <a16:creationId xmlns:a16="http://schemas.microsoft.com/office/drawing/2014/main" id="{DFFF27C6-18FE-FCC5-0653-732E7C54E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154" y="2113844"/>
            <a:ext cx="1162187" cy="26994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64C400-3D35-6BCB-6B2C-F13DC6DB0C13}"/>
              </a:ext>
            </a:extLst>
          </p:cNvPr>
          <p:cNvSpPr txBox="1"/>
          <p:nvPr/>
        </p:nvSpPr>
        <p:spPr>
          <a:xfrm>
            <a:off x="5359540" y="1693677"/>
            <a:ext cx="198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Facility Map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pipe with grey piping">
            <a:extLst>
              <a:ext uri="{FF2B5EF4-FFF2-40B4-BE49-F238E27FC236}">
                <a16:creationId xmlns:a16="http://schemas.microsoft.com/office/drawing/2014/main" id="{F354525A-5379-AE9E-A386-B2A2FC06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t="2029" r="4145" b="27684"/>
          <a:stretch>
            <a:fillRect/>
          </a:stretch>
        </p:blipFill>
        <p:spPr>
          <a:xfrm>
            <a:off x="-1" y="243787"/>
            <a:ext cx="9144001" cy="4392983"/>
          </a:xfrm>
          <a:prstGeom prst="rect">
            <a:avLst/>
          </a:prstGeom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699" y="1640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Carbon Reductions and Cost Savings</a:t>
            </a:r>
            <a:endParaRPr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16F24-1AA8-2EBF-1DE8-42BDC1FD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97" y="1716244"/>
            <a:ext cx="4598198" cy="143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064F0-915E-6153-AB7F-D1E705A1C72A}"/>
              </a:ext>
            </a:extLst>
          </p:cNvPr>
          <p:cNvSpPr txBox="1"/>
          <p:nvPr/>
        </p:nvSpPr>
        <p:spPr>
          <a:xfrm>
            <a:off x="863944" y="3379421"/>
            <a:ext cx="3708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Annual CO2 Savings vs. % Reduction in Air Changes per Hour</a:t>
            </a:r>
            <a:endParaRPr lang="en-US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7F2E43-B880-A9AE-29EC-7160ECCE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63603"/>
              </p:ext>
            </p:extLst>
          </p:nvPr>
        </p:nvGraphicFramePr>
        <p:xfrm>
          <a:off x="4718953" y="3579134"/>
          <a:ext cx="3507759" cy="17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C2A3A3-F457-9419-91F0-96056FD5ABB4}"/>
              </a:ext>
            </a:extLst>
          </p:cNvPr>
          <p:cNvSpPr txBox="1"/>
          <p:nvPr/>
        </p:nvSpPr>
        <p:spPr>
          <a:xfrm>
            <a:off x="5279520" y="3379422"/>
            <a:ext cx="2750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Net Present Value Accumulation Over Time</a:t>
            </a:r>
            <a:endParaRPr lang="en-US" sz="1000" dirty="0"/>
          </a:p>
        </p:txBody>
      </p:sp>
      <p:pic>
        <p:nvPicPr>
          <p:cNvPr id="12" name="Picture 11" descr="A collage of images of a dog and a cat&#10;&#10;AI-generated content may be incorrect.">
            <a:extLst>
              <a:ext uri="{FF2B5EF4-FFF2-40B4-BE49-F238E27FC236}">
                <a16:creationId xmlns:a16="http://schemas.microsoft.com/office/drawing/2014/main" id="{525CD282-BC26-DD90-9FB5-185AFDFAB4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091" t="70511" r="59129" b="5467"/>
          <a:stretch>
            <a:fillRect/>
          </a:stretch>
        </p:blipFill>
        <p:spPr>
          <a:xfrm>
            <a:off x="7952655" y="243787"/>
            <a:ext cx="827132" cy="669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FAAD0-ADA2-9600-2D5A-43FED72D05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661" r="50967" b="9479"/>
          <a:stretch>
            <a:fillRect/>
          </a:stretch>
        </p:blipFill>
        <p:spPr>
          <a:xfrm>
            <a:off x="468199" y="358592"/>
            <a:ext cx="903477" cy="572701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43030D1-1693-1809-5887-52618B1C6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470304"/>
              </p:ext>
            </p:extLst>
          </p:nvPr>
        </p:nvGraphicFramePr>
        <p:xfrm>
          <a:off x="917288" y="3573916"/>
          <a:ext cx="3327454" cy="163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pipe with grey piping">
            <a:extLst>
              <a:ext uri="{FF2B5EF4-FFF2-40B4-BE49-F238E27FC236}">
                <a16:creationId xmlns:a16="http://schemas.microsoft.com/office/drawing/2014/main" id="{38EBBF86-4DD4-8CF2-6F18-77E4D6F2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t="1611" r="4145" b="27685"/>
          <a:stretch>
            <a:fillRect/>
          </a:stretch>
        </p:blipFill>
        <p:spPr>
          <a:xfrm>
            <a:off x="-1" y="217750"/>
            <a:ext cx="9144001" cy="4419020"/>
          </a:xfrm>
          <a:prstGeom prst="rect">
            <a:avLst/>
          </a:prstGeom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698" y="18095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Co-benefits</a:t>
            </a:r>
            <a:endParaRPr b="1" dirty="0"/>
          </a:p>
        </p:txBody>
      </p:sp>
      <p:pic>
        <p:nvPicPr>
          <p:cNvPr id="11" name="Picture 10" descr="A collage of images of a dog and a cat&#10;&#10;AI-generated content may be incorrect.">
            <a:extLst>
              <a:ext uri="{FF2B5EF4-FFF2-40B4-BE49-F238E27FC236}">
                <a16:creationId xmlns:a16="http://schemas.microsoft.com/office/drawing/2014/main" id="{09FFD38C-C456-0242-C7FB-ACFAEAFB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263" t="71228" r="5766" b="1906"/>
          <a:stretch>
            <a:fillRect/>
          </a:stretch>
        </p:blipFill>
        <p:spPr>
          <a:xfrm>
            <a:off x="1219472" y="217750"/>
            <a:ext cx="1111971" cy="643079"/>
          </a:xfrm>
          <a:prstGeom prst="rect">
            <a:avLst/>
          </a:prstGeom>
        </p:spPr>
      </p:pic>
      <p:pic>
        <p:nvPicPr>
          <p:cNvPr id="18" name="Picture 17" descr="A diagram of different types of objects&#10;&#10;AI-generated content may be incorrect.">
            <a:extLst>
              <a:ext uri="{FF2B5EF4-FFF2-40B4-BE49-F238E27FC236}">
                <a16:creationId xmlns:a16="http://schemas.microsoft.com/office/drawing/2014/main" id="{50EB110C-4769-A9DF-DEF7-2556C217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443" y="1787361"/>
            <a:ext cx="4078169" cy="2718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ipe with grey piping">
            <a:extLst>
              <a:ext uri="{FF2B5EF4-FFF2-40B4-BE49-F238E27FC236}">
                <a16:creationId xmlns:a16="http://schemas.microsoft.com/office/drawing/2014/main" id="{6499631A-1589-0BB7-1094-CDF670C0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r="4145" b="27684"/>
          <a:stretch>
            <a:fillRect/>
          </a:stretch>
        </p:blipFill>
        <p:spPr>
          <a:xfrm>
            <a:off x="-1" y="0"/>
            <a:ext cx="9144001" cy="4568875"/>
          </a:xfrm>
          <a:prstGeom prst="rect">
            <a:avLst/>
          </a:prstGeom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268160" y="1376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Next Steps</a:t>
            </a:r>
            <a:endParaRPr b="1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01566" y="1152475"/>
            <a:ext cx="81307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 descr="A collage of images of a dog and a cat&#10;&#10;AI-generated content may be incorrect.">
            <a:extLst>
              <a:ext uri="{FF2B5EF4-FFF2-40B4-BE49-F238E27FC236}">
                <a16:creationId xmlns:a16="http://schemas.microsoft.com/office/drawing/2014/main" id="{BA26CCC7-919E-6640-1A35-C72056C212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263" t="71228" r="5766" b="1906"/>
          <a:stretch>
            <a:fillRect/>
          </a:stretch>
        </p:blipFill>
        <p:spPr>
          <a:xfrm>
            <a:off x="5051262" y="2284437"/>
            <a:ext cx="3138877" cy="1815285"/>
          </a:xfrm>
          <a:prstGeom prst="rect">
            <a:avLst/>
          </a:prstGeom>
        </p:spPr>
      </p:pic>
      <p:sp>
        <p:nvSpPr>
          <p:cNvPr id="8" name="AutoShape 2" descr="Generated image">
            <a:extLst>
              <a:ext uri="{FF2B5EF4-FFF2-40B4-BE49-F238E27FC236}">
                <a16:creationId xmlns:a16="http://schemas.microsoft.com/office/drawing/2014/main" id="{0281F7B3-E7AC-A93F-570E-91FA80C9C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close-up of a text&#10;&#10;AI-generated content may be incorrect.">
            <a:extLst>
              <a:ext uri="{FF2B5EF4-FFF2-40B4-BE49-F238E27FC236}">
                <a16:creationId xmlns:a16="http://schemas.microsoft.com/office/drawing/2014/main" id="{EDD6D572-C8C9-ACE9-2AD1-F04AF2D6F6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3174" b="20110"/>
          <a:stretch>
            <a:fillRect/>
          </a:stretch>
        </p:blipFill>
        <p:spPr>
          <a:xfrm>
            <a:off x="801607" y="1588078"/>
            <a:ext cx="687560" cy="2176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88451-041B-AB10-B1B5-C49CD8522AE2}"/>
              </a:ext>
            </a:extLst>
          </p:cNvPr>
          <p:cNvSpPr txBox="1"/>
          <p:nvPr/>
        </p:nvSpPr>
        <p:spPr>
          <a:xfrm>
            <a:off x="1589207" y="1862809"/>
            <a:ext cx="3757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Present to Executive Team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QA validation at reduced ACH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SOP updates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Expand across global operations</a:t>
            </a:r>
          </a:p>
        </p:txBody>
      </p:sp>
      <p:pic>
        <p:nvPicPr>
          <p:cNvPr id="17" name="Picture 16" descr="A close-up of a text&#10;&#10;AI-generated content may be incorrect.">
            <a:extLst>
              <a:ext uri="{FF2B5EF4-FFF2-40B4-BE49-F238E27FC236}">
                <a16:creationId xmlns:a16="http://schemas.microsoft.com/office/drawing/2014/main" id="{492AD627-B2AA-E320-CE4E-54EFF145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9890" r="83174"/>
          <a:stretch>
            <a:fillRect/>
          </a:stretch>
        </p:blipFill>
        <p:spPr>
          <a:xfrm>
            <a:off x="801607" y="4021054"/>
            <a:ext cx="687560" cy="547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9D367838824C81D2DB470DC4761B" ma:contentTypeVersion="15" ma:contentTypeDescription="Create a new document." ma:contentTypeScope="" ma:versionID="93dddcd1fc98e965096d6e26f6828682">
  <xsd:schema xmlns:xsd="http://www.w3.org/2001/XMLSchema" xmlns:xs="http://www.w3.org/2001/XMLSchema" xmlns:p="http://schemas.microsoft.com/office/2006/metadata/properties" xmlns:ns2="44ec4e7d-3a20-4e4c-81d8-5e6799d99ab9" xmlns:ns3="2bd0a259-6644-42e2-ab68-ec1157a7be17" targetNamespace="http://schemas.microsoft.com/office/2006/metadata/properties" ma:root="true" ma:fieldsID="6d1c558cdd386719f059fb9228177180" ns2:_="" ns3:_="">
    <xsd:import namespace="44ec4e7d-3a20-4e4c-81d8-5e6799d99ab9"/>
    <xsd:import namespace="2bd0a259-6644-42e2-ab68-ec1157a7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4e7d-3a20-4e4c-81d8-5e6799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0a259-6644-42e2-ab68-ec1157a7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ec4e7d-3a20-4e4c-81d8-5e6799d99a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3C9632-6B3E-49EB-B5C9-627F81740512}"/>
</file>

<file path=customXml/itemProps2.xml><?xml version="1.0" encoding="utf-8"?>
<ds:datastoreItem xmlns:ds="http://schemas.openxmlformats.org/officeDocument/2006/customXml" ds:itemID="{303529CE-4342-4BEA-ABF8-94F8FCDA131A}"/>
</file>

<file path=customXml/itemProps3.xml><?xml version="1.0" encoding="utf-8"?>
<ds:datastoreItem xmlns:ds="http://schemas.openxmlformats.org/officeDocument/2006/customXml" ds:itemID="{57D67FA5-207D-4147-865A-E99B2D4AEBE8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Zoetis Carbon Reduction Challenge</vt:lpstr>
      <vt:lpstr>Background and Motivation</vt:lpstr>
      <vt:lpstr>Carbon Reductions and Cost Savings</vt:lpstr>
      <vt:lpstr>Co-benefits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Jack Decker</dc:creator>
  <cp:lastModifiedBy>Jack Decker</cp:lastModifiedBy>
  <cp:revision>3</cp:revision>
  <dcterms:modified xsi:type="dcterms:W3CDTF">2025-08-04T03:00:28Z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0x01010092A59D367838824C81D2DB470DC4761B</vt:lpwstr>
  </property>
</Properties>
</file>