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8" r:id="rId5"/>
    <p:sldId id="269" r:id="rId6"/>
    <p:sldId id="270" r:id="rId7"/>
    <p:sldId id="259" r:id="rId8"/>
    <p:sldId id="260" r:id="rId9"/>
    <p:sldId id="264" r:id="rId10"/>
  </p:sldIdLst>
  <p:sldSz cx="14630400" cy="8229600"/>
  <p:notesSz cx="8229600" cy="14630400"/>
  <p:embeddedFontLst>
    <p:embeddedFont>
      <p:font typeface="Barlow Bold" panose="020B0604020202020204" charset="0"/>
      <p:bold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70D5E-76AC-9DE4-C4D9-F04123D7A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ECB5C-A23A-95A4-7228-816B04020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CC73A-E416-F091-C4E6-A580C1C92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D478-028E-B2F3-3972-4E2958FE2C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9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8E5A8-A123-BB47-BFCA-363C72A92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BB1AEA-7962-41B0-5C84-CCD607119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AA8401-3AFD-356D-8626-82D13A484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DD653-8140-663E-DB9D-3926689B8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1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A6A3F-7A86-5AE3-9BDB-100BE0280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A23BA-58BA-0C3B-E0A8-C1130DB6C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9C9DB-270E-8C19-31D9-7F8BA6FCE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74180-7865-461D-E4C2-ECB2A57C8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3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-sara.shehata@zewailcity.edu.eg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mailto:yelogail@zewailcity.edu.eg" TargetMode="External"/><Relationship Id="rId4" Type="http://schemas.openxmlformats.org/officeDocument/2006/relationships/image" Target="../media/image4.png"/><Relationship Id="rId9" Type="http://schemas.openxmlformats.org/officeDocument/2006/relationships/hyperlink" Target="mailto:s-adham.ibrahim@zewailcity.edu.e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lines on a white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0955"/>
            <a:ext cx="14630400" cy="6798645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50082" y="1858338"/>
            <a:ext cx="8686799" cy="27535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5400" b="1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Green Cleanroom: </a:t>
            </a:r>
            <a:r>
              <a:rPr 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Turning cleanrooms from energy hogs into energy heroes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107667" y="3508295"/>
            <a:ext cx="7627382" cy="12130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600" dirty="0"/>
          </a:p>
        </p:txBody>
      </p:sp>
      <p:pic>
        <p:nvPicPr>
          <p:cNvPr id="5" name="Imag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0" y="223837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100" y="0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black background with yellow text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699" y="7158196"/>
            <a:ext cx="1790701" cy="1071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60720" y="4388027"/>
            <a:ext cx="74077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6324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Presented by:</a:t>
            </a:r>
          </a:p>
          <a:p>
            <a:pPr marL="0" marR="0">
              <a:spcBef>
                <a:spcPts val="600"/>
              </a:spcBef>
              <a:buNone/>
            </a:pPr>
            <a:r>
              <a:rPr lang="en-US" sz="1800" dirty="0">
                <a:solidFill>
                  <a:srgbClr val="6324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Sara Abdallah: </a:t>
            </a:r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s-sara.shehata@zewailcity.edu.eg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buNone/>
            </a:pPr>
            <a:r>
              <a:rPr lang="en-US" sz="1800" dirty="0">
                <a:solidFill>
                  <a:srgbClr val="6324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Adham Mohamed: </a:t>
            </a:r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/>
              </a:rPr>
              <a:t>s-adham.ibrahim@zewailcity.edu.eg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6324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Supervised by: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</a:pPr>
            <a:r>
              <a:rPr lang="en-US" sz="1800" dirty="0">
                <a:solidFill>
                  <a:srgbClr val="6324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Dr. Yasmine </a:t>
            </a:r>
            <a:r>
              <a:rPr lang="en-US" sz="1800" dirty="0" err="1">
                <a:solidFill>
                  <a:srgbClr val="6324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ElOgail</a:t>
            </a:r>
            <a:r>
              <a:rPr lang="en-US" dirty="0">
                <a:solidFill>
                  <a:srgbClr val="63242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63242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/>
              </a:rPr>
              <a:t>yelogail@zewailcity.edu.eg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lines on a white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0955"/>
            <a:ext cx="14630400" cy="6798645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47700" y="1291740"/>
            <a:ext cx="5595699" cy="58007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Why Focus on Cleanrooms?</a:t>
            </a:r>
            <a:endParaRPr lang="en-US" sz="3650" u="sng" dirty="0">
              <a:solidFill>
                <a:srgbClr val="0080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427534" y="6375018"/>
            <a:ext cx="5406108" cy="9525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Improving cleanroom efficiency is a high-impact way to cut emissions and costs without compromising performance, aligning with global sustainability goals.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Imag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0" y="223837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710442F9-0212-DBC6-FEAD-92591C419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" y="3355500"/>
            <a:ext cx="4757075" cy="2973172"/>
          </a:xfrm>
          <a:prstGeom prst="rect">
            <a:avLst/>
          </a:prstGeom>
        </p:spPr>
      </p:pic>
      <p:pic>
        <p:nvPicPr>
          <p:cNvPr id="18" name="Picture 17" descr="A blue triangle with black text&#10;&#10;AI-generated content may be incorrect.">
            <a:extLst>
              <a:ext uri="{FF2B5EF4-FFF2-40B4-BE49-F238E27FC236}">
                <a16:creationId xmlns:a16="http://schemas.microsoft.com/office/drawing/2014/main" id="{87F159B4-CC22-900C-17C9-9C8ADD167A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8530"/>
          <a:stretch>
            <a:fillRect/>
          </a:stretch>
        </p:blipFill>
        <p:spPr>
          <a:xfrm>
            <a:off x="5845147" y="2939716"/>
            <a:ext cx="3471077" cy="261924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F54167-BB5C-D55D-8CA6-8D10202082B3}"/>
              </a:ext>
            </a:extLst>
          </p:cNvPr>
          <p:cNvSpPr txBox="1"/>
          <p:nvPr/>
        </p:nvSpPr>
        <p:spPr>
          <a:xfrm>
            <a:off x="427533" y="2120251"/>
            <a:ext cx="67256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Cleanrooms are vital for tech and pharma, but they're </a:t>
            </a:r>
            <a:r>
              <a:rPr lang="en-US" b="1" dirty="0">
                <a:latin typeface="Montserrat" panose="00000500000000000000" pitchFamily="2" charset="0"/>
              </a:rPr>
              <a:t>energy hogs!</a:t>
            </a:r>
            <a:endParaRPr lang="ar-EG" b="1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They use </a:t>
            </a:r>
            <a:r>
              <a:rPr lang="en-US" b="1" dirty="0">
                <a:latin typeface="Montserrat" panose="00000500000000000000" pitchFamily="2" charset="0"/>
              </a:rPr>
              <a:t>10-100x</a:t>
            </a:r>
            <a:r>
              <a:rPr lang="en-US" dirty="0">
                <a:latin typeface="Montserrat" panose="00000500000000000000" pitchFamily="2" charset="0"/>
              </a:rPr>
              <a:t> more energy than regular offices.</a:t>
            </a:r>
            <a:endParaRPr lang="ar-EG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2" charset="0"/>
              </a:rPr>
              <a:t>HVAC systems </a:t>
            </a:r>
            <a:r>
              <a:rPr lang="en-US" b="1" dirty="0">
                <a:latin typeface="Montserrat" panose="00000500000000000000" pitchFamily="2" charset="0"/>
              </a:rPr>
              <a:t>run 24/7, sucking up 50-75% </a:t>
            </a:r>
            <a:r>
              <a:rPr lang="en-US" dirty="0">
                <a:latin typeface="Montserrat" panose="00000500000000000000" pitchFamily="2" charset="0"/>
              </a:rPr>
              <a:t>of the energy.</a:t>
            </a:r>
          </a:p>
        </p:txBody>
      </p:sp>
      <p:pic>
        <p:nvPicPr>
          <p:cNvPr id="25" name="Picture 24" descr="A couple of men in white hazmat suits&#10;&#10;AI-generated content may be incorrect.">
            <a:extLst>
              <a:ext uri="{FF2B5EF4-FFF2-40B4-BE49-F238E27FC236}">
                <a16:creationId xmlns:a16="http://schemas.microsoft.com/office/drawing/2014/main" id="{C5301168-BAB9-64FC-D4AD-930F1F23B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291" y="-17183"/>
            <a:ext cx="5496422" cy="8244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100" y="0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black background with yellow text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699" y="7158196"/>
            <a:ext cx="1790701" cy="1071403"/>
          </a:xfrm>
          <a:prstGeom prst="rect">
            <a:avLst/>
          </a:prstGeom>
        </p:spPr>
      </p:pic>
      <p:pic>
        <p:nvPicPr>
          <p:cNvPr id="22" name="Picture 21" descr="A diagram of a person in a protective suit&#10;&#10;AI-generated content may be incorrect.">
            <a:extLst>
              <a:ext uri="{FF2B5EF4-FFF2-40B4-BE49-F238E27FC236}">
                <a16:creationId xmlns:a16="http://schemas.microsoft.com/office/drawing/2014/main" id="{6543D267-DF55-0659-0565-C8014999B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0595" y="5281427"/>
            <a:ext cx="2290610" cy="26192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lines on a white background&#10;&#10;AI-generated content may be incorrect.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4630400" cy="8241547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26BA3E-3069-585F-FD55-E43CFAC2611D}"/>
              </a:ext>
            </a:extLst>
          </p:cNvPr>
          <p:cNvSpPr/>
          <p:nvPr/>
        </p:nvSpPr>
        <p:spPr>
          <a:xfrm>
            <a:off x="-2" y="0"/>
            <a:ext cx="14630402" cy="8241547"/>
          </a:xfrm>
          <a:custGeom>
            <a:avLst/>
            <a:gdLst/>
            <a:ahLst/>
            <a:cxnLst/>
            <a:rect l="l" t="t" r="r" b="b"/>
            <a:pathLst>
              <a:path w="14630402" h="8241547">
                <a:moveTo>
                  <a:pt x="9039829" y="0"/>
                </a:moveTo>
                <a:lnTo>
                  <a:pt x="14630402" y="0"/>
                </a:lnTo>
                <a:lnTo>
                  <a:pt x="14630402" y="8241547"/>
                </a:lnTo>
                <a:lnTo>
                  <a:pt x="0" y="8241547"/>
                </a:lnTo>
                <a:lnTo>
                  <a:pt x="0" y="4983415"/>
                </a:lnTo>
                <a:lnTo>
                  <a:pt x="4187540" y="4983415"/>
                </a:lnTo>
                <a:lnTo>
                  <a:pt x="4187540" y="3482686"/>
                </a:lnTo>
                <a:lnTo>
                  <a:pt x="4189772" y="3482686"/>
                </a:lnTo>
                <a:lnTo>
                  <a:pt x="4189772" y="2900618"/>
                </a:lnTo>
                <a:lnTo>
                  <a:pt x="9039829" y="2900618"/>
                </a:lnTo>
                <a:close/>
              </a:path>
            </a:pathLst>
          </a:custGeom>
          <a:solidFill>
            <a:schemeClr val="tx1"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2987267"/>
            <a:ext cx="4064409" cy="470052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430881" y="1147271"/>
            <a:ext cx="8072318" cy="623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4-in-1 Green Cleanroom Strategy</a:t>
            </a:r>
            <a:endParaRPr lang="en-US" sz="3900" u="sng" dirty="0">
              <a:solidFill>
                <a:srgbClr val="008000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" y="2987266"/>
            <a:ext cx="4064409" cy="47005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38989" y="3627686"/>
            <a:ext cx="3186429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Predictive AI Load Control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1963" y="3995254"/>
            <a:ext cx="3899598" cy="595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Integrate smart algorithms to optimize HVAC, filtration, and lighting in real time based on demand.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1" y="5128415"/>
            <a:ext cx="3996958" cy="46225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30881" y="5890042"/>
            <a:ext cx="3560679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Variable Speed Drives (VSDs)</a:t>
            </a:r>
            <a:endParaRPr lang="en-US" sz="2000" dirty="0"/>
          </a:p>
        </p:txBody>
      </p:sp>
      <p:sp>
        <p:nvSpPr>
          <p:cNvPr id="12" name="Text 7"/>
          <p:cNvSpPr/>
          <p:nvPr/>
        </p:nvSpPr>
        <p:spPr>
          <a:xfrm>
            <a:off x="99864" y="6405570"/>
            <a:ext cx="3964545" cy="9097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Retrofit vacuum pumps with VSDs to dynamically adjust power consumption based on operational needs.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060" y="5128058"/>
            <a:ext cx="4197297" cy="48542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758015" y="5902279"/>
            <a:ext cx="3456452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Nano-Plastic T8 LED Lighting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4621905" y="6257438"/>
            <a:ext cx="3962984" cy="10714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Replace existing lighting with highly efficient, long-life LED tubes, reducing electricity consumption.</a:t>
            </a:r>
            <a:endParaRPr lang="en-US" sz="1400" dirty="0"/>
          </a:p>
        </p:txBody>
      </p:sp>
      <p:pic>
        <p:nvPicPr>
          <p:cNvPr id="17" name="Image 4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-1" y="50047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Several people in white protective suits working in a laboratory&#10;&#10;AI-generated content may be incorrect.">
            <a:extLst>
              <a:ext uri="{FF2B5EF4-FFF2-40B4-BE49-F238E27FC236}">
                <a16:creationId xmlns:a16="http://schemas.microsoft.com/office/drawing/2014/main" id="{708ED3CE-7F5A-D315-D79C-9C5F9C96F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0" y="11947"/>
            <a:ext cx="5486400" cy="822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099" y="11947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black background with yellow text&#10;&#10;AI-generated content may be incorrect.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629" y="6324746"/>
            <a:ext cx="1790701" cy="107140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427060" y="3960624"/>
            <a:ext cx="3931291" cy="619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Utilize ultra-white CaCO₃ paint as a passive rooftop coating to reduce heat gain and HVAC energy load.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5266792" y="3648965"/>
            <a:ext cx="2118707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Radiative Cooling</a:t>
            </a:r>
            <a:endParaRPr lang="en-US" sz="2000" dirty="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9418621E-447A-DE6D-6A2C-D2F054E50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3000781"/>
            <a:ext cx="4064409" cy="470052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F4070883-EFEE-1620-6C12-D52094BD17AA}"/>
              </a:ext>
            </a:extLst>
          </p:cNvPr>
          <p:cNvSpPr/>
          <p:nvPr/>
        </p:nvSpPr>
        <p:spPr>
          <a:xfrm>
            <a:off x="472557" y="1668468"/>
            <a:ext cx="8567270" cy="9097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Our project aims to reduce carbon emissions and operational energy costs in cleanroom environments through scalable, high-impact engineering interventions. This strategy focuses on innovating smart, scalable solutions that cut emissions without compromising performance.</a:t>
            </a:r>
            <a:endParaRPr lang="en-US" sz="1600" dirty="0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71781-7ED7-6646-0BD0-61F38772F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lines on a white background&#10;&#10;AI-generated content may be incorrect.">
            <a:extLst>
              <a:ext uri="{FF2B5EF4-FFF2-40B4-BE49-F238E27FC236}">
                <a16:creationId xmlns:a16="http://schemas.microsoft.com/office/drawing/2014/main" id="{DA8DBC85-DCA6-AE80-A434-2BCBF88D33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4630400" cy="824154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B96C02-6C43-0D07-8B71-FEEF41C1D47A}"/>
              </a:ext>
            </a:extLst>
          </p:cNvPr>
          <p:cNvSpPr/>
          <p:nvPr/>
        </p:nvSpPr>
        <p:spPr>
          <a:xfrm>
            <a:off x="-2" y="0"/>
            <a:ext cx="14630402" cy="8241547"/>
          </a:xfrm>
          <a:custGeom>
            <a:avLst/>
            <a:gdLst>
              <a:gd name="connsiteX0" fmla="*/ 0 w 14630402"/>
              <a:gd name="connsiteY0" fmla="*/ 0 h 8241547"/>
              <a:gd name="connsiteX1" fmla="*/ 14630402 w 14630402"/>
              <a:gd name="connsiteY1" fmla="*/ 0 h 8241547"/>
              <a:gd name="connsiteX2" fmla="*/ 14630402 w 14630402"/>
              <a:gd name="connsiteY2" fmla="*/ 8241547 h 8241547"/>
              <a:gd name="connsiteX3" fmla="*/ 0 w 14630402"/>
              <a:gd name="connsiteY3" fmla="*/ 8241547 h 8241547"/>
              <a:gd name="connsiteX4" fmla="*/ 0 w 14630402"/>
              <a:gd name="connsiteY4" fmla="*/ 2894342 h 8241547"/>
              <a:gd name="connsiteX5" fmla="*/ 4206377 w 14630402"/>
              <a:gd name="connsiteY5" fmla="*/ 2894342 h 8241547"/>
              <a:gd name="connsiteX6" fmla="*/ 4206377 w 14630402"/>
              <a:gd name="connsiteY6" fmla="*/ 4846868 h 8241547"/>
              <a:gd name="connsiteX7" fmla="*/ 8445918 w 14630402"/>
              <a:gd name="connsiteY7" fmla="*/ 4846868 h 8241547"/>
              <a:gd name="connsiteX8" fmla="*/ 8445918 w 14630402"/>
              <a:gd name="connsiteY8" fmla="*/ 2894342 h 8241547"/>
              <a:gd name="connsiteX9" fmla="*/ 9144001 w 14630402"/>
              <a:gd name="connsiteY9" fmla="*/ 2894342 h 8241547"/>
              <a:gd name="connsiteX10" fmla="*/ 9144001 w 14630402"/>
              <a:gd name="connsiteY10" fmla="*/ 11947 h 8241547"/>
              <a:gd name="connsiteX11" fmla="*/ 0 w 14630402"/>
              <a:gd name="connsiteY11" fmla="*/ 11947 h 824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30402" h="8241547">
                <a:moveTo>
                  <a:pt x="0" y="0"/>
                </a:moveTo>
                <a:lnTo>
                  <a:pt x="14630402" y="0"/>
                </a:lnTo>
                <a:lnTo>
                  <a:pt x="14630402" y="8241547"/>
                </a:lnTo>
                <a:lnTo>
                  <a:pt x="0" y="8241547"/>
                </a:lnTo>
                <a:lnTo>
                  <a:pt x="0" y="2894342"/>
                </a:lnTo>
                <a:lnTo>
                  <a:pt x="4206377" y="2894342"/>
                </a:lnTo>
                <a:lnTo>
                  <a:pt x="4206377" y="4846868"/>
                </a:lnTo>
                <a:lnTo>
                  <a:pt x="8445918" y="4846868"/>
                </a:lnTo>
                <a:lnTo>
                  <a:pt x="8445918" y="2894342"/>
                </a:lnTo>
                <a:lnTo>
                  <a:pt x="9144001" y="2894342"/>
                </a:lnTo>
                <a:lnTo>
                  <a:pt x="9144001" y="11947"/>
                </a:lnTo>
                <a:lnTo>
                  <a:pt x="0" y="11947"/>
                </a:lnTo>
                <a:close/>
              </a:path>
            </a:pathLst>
          </a:custGeom>
          <a:solidFill>
            <a:schemeClr val="tx1"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67985B70-42CA-6EB7-0E01-822146B64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2987267"/>
            <a:ext cx="4064409" cy="470052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10D916FC-400B-BBD1-A248-F1E8E192784B}"/>
              </a:ext>
            </a:extLst>
          </p:cNvPr>
          <p:cNvSpPr/>
          <p:nvPr/>
        </p:nvSpPr>
        <p:spPr>
          <a:xfrm>
            <a:off x="430881" y="1147271"/>
            <a:ext cx="8072318" cy="623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4-in-1 Green Cleanroom Strategy</a:t>
            </a:r>
            <a:endParaRPr lang="en-US" sz="3900" u="sng" dirty="0">
              <a:solidFill>
                <a:srgbClr val="00800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A917A04-DF02-7159-3F7C-40BB25896921}"/>
              </a:ext>
            </a:extLst>
          </p:cNvPr>
          <p:cNvSpPr/>
          <p:nvPr/>
        </p:nvSpPr>
        <p:spPr>
          <a:xfrm>
            <a:off x="472557" y="1668468"/>
            <a:ext cx="8567270" cy="9097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Our project aims to reduce carbon emissions and operational energy costs in cleanroom environments through scalable, high-impact engineering interventions. This strategy focuses on innovating smart, scalable solutions that cut emissions without compromising performance.</a:t>
            </a:r>
            <a:endParaRPr lang="en-US" sz="16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783204F4-2330-C530-97FE-BD5C8B665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" y="2987266"/>
            <a:ext cx="4064409" cy="470052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60E5639E-8FEA-C8A9-EF92-F413D1363E7B}"/>
              </a:ext>
            </a:extLst>
          </p:cNvPr>
          <p:cNvSpPr/>
          <p:nvPr/>
        </p:nvSpPr>
        <p:spPr>
          <a:xfrm>
            <a:off x="438989" y="3627686"/>
            <a:ext cx="3186429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Predictive AI Load Control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FF41162-6B90-E836-0B5E-D4F7052B2BA2}"/>
              </a:ext>
            </a:extLst>
          </p:cNvPr>
          <p:cNvSpPr/>
          <p:nvPr/>
        </p:nvSpPr>
        <p:spPr>
          <a:xfrm>
            <a:off x="91963" y="3995254"/>
            <a:ext cx="3899598" cy="595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Integrate smart algorithms to optimize HVAC, filtration, and lighting in real time based on demand.</a:t>
            </a:r>
            <a:endParaRPr lang="en-US" sz="1400" dirty="0"/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021A7DDE-81CE-0697-E36B-381DE0A5D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1" y="5128415"/>
            <a:ext cx="3996958" cy="462251"/>
          </a:xfrm>
          <a:prstGeom prst="rect">
            <a:avLst/>
          </a:prstGeom>
        </p:spPr>
      </p:pic>
      <p:sp>
        <p:nvSpPr>
          <p:cNvPr id="11" name="Text 6">
            <a:extLst>
              <a:ext uri="{FF2B5EF4-FFF2-40B4-BE49-F238E27FC236}">
                <a16:creationId xmlns:a16="http://schemas.microsoft.com/office/drawing/2014/main" id="{B3301AB3-D747-D861-F96D-F44EB741511B}"/>
              </a:ext>
            </a:extLst>
          </p:cNvPr>
          <p:cNvSpPr/>
          <p:nvPr/>
        </p:nvSpPr>
        <p:spPr>
          <a:xfrm>
            <a:off x="430881" y="5890042"/>
            <a:ext cx="3560679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Variable Speed Drives (VSDs)</a:t>
            </a:r>
            <a:endParaRPr lang="en-US" sz="200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3D8FC7E3-1CCB-9007-1ED7-619186F47589}"/>
              </a:ext>
            </a:extLst>
          </p:cNvPr>
          <p:cNvSpPr/>
          <p:nvPr/>
        </p:nvSpPr>
        <p:spPr>
          <a:xfrm>
            <a:off x="99864" y="6405570"/>
            <a:ext cx="3964545" cy="9097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Retrofit vacuum pumps with VSDs to dynamically adjust power consumption based on operational needs.</a:t>
            </a:r>
            <a:endParaRPr lang="en-US" sz="1400" dirty="0"/>
          </a:p>
        </p:txBody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C5978276-41DE-1555-4976-AC5AFBF8F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060" y="5128058"/>
            <a:ext cx="4197297" cy="485421"/>
          </a:xfrm>
          <a:prstGeom prst="rect">
            <a:avLst/>
          </a:prstGeom>
        </p:spPr>
      </p:pic>
      <p:sp>
        <p:nvSpPr>
          <p:cNvPr id="14" name="Text 8">
            <a:extLst>
              <a:ext uri="{FF2B5EF4-FFF2-40B4-BE49-F238E27FC236}">
                <a16:creationId xmlns:a16="http://schemas.microsoft.com/office/drawing/2014/main" id="{2D8DBA85-0955-63A6-D642-94B39BACB541}"/>
              </a:ext>
            </a:extLst>
          </p:cNvPr>
          <p:cNvSpPr/>
          <p:nvPr/>
        </p:nvSpPr>
        <p:spPr>
          <a:xfrm>
            <a:off x="4758015" y="5902279"/>
            <a:ext cx="3456452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Nano-Plastic T8 LED Lighting</a:t>
            </a:r>
            <a:endParaRPr lang="en-US" sz="200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6CF573A3-16B6-CB1F-FCC9-99D3D53270AB}"/>
              </a:ext>
            </a:extLst>
          </p:cNvPr>
          <p:cNvSpPr/>
          <p:nvPr/>
        </p:nvSpPr>
        <p:spPr>
          <a:xfrm>
            <a:off x="4621905" y="6257438"/>
            <a:ext cx="3962984" cy="10714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Replace existing lighting with highly efficient, long-life LED tubes, reducing electricity consumption.</a:t>
            </a:r>
            <a:endParaRPr lang="en-US" sz="1400" dirty="0"/>
          </a:p>
        </p:txBody>
      </p:sp>
      <p:pic>
        <p:nvPicPr>
          <p:cNvPr id="17" name="Image 4">
            <a:extLst>
              <a:ext uri="{FF2B5EF4-FFF2-40B4-BE49-F238E27FC236}">
                <a16:creationId xmlns:a16="http://schemas.microsoft.com/office/drawing/2014/main" id="{2C3D336F-3453-1ED4-1A5F-16B04D9385C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-1" y="50047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Several people in white protective suits working in a laboratory&#10;&#10;AI-generated content may be incorrect.">
            <a:extLst>
              <a:ext uri="{FF2B5EF4-FFF2-40B4-BE49-F238E27FC236}">
                <a16:creationId xmlns:a16="http://schemas.microsoft.com/office/drawing/2014/main" id="{C7525638-6C94-48C3-D3CA-A30A31257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0" y="11947"/>
            <a:ext cx="5486400" cy="822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260FA5-FAC0-CEE7-DC01-C201C0D001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099" y="11947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black background with yellow text&#10;&#10;AI-generated content may be incorrect.">
            <a:extLst>
              <a:ext uri="{FF2B5EF4-FFF2-40B4-BE49-F238E27FC236}">
                <a16:creationId xmlns:a16="http://schemas.microsoft.com/office/drawing/2014/main" id="{FC56D07A-424D-4D44-7742-4B180EF261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629" y="6324746"/>
            <a:ext cx="1790701" cy="1071403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A8C6F891-14A5-928D-E1C5-4A360CB8796E}"/>
              </a:ext>
            </a:extLst>
          </p:cNvPr>
          <p:cNvSpPr/>
          <p:nvPr/>
        </p:nvSpPr>
        <p:spPr>
          <a:xfrm>
            <a:off x="4427060" y="3960624"/>
            <a:ext cx="3931291" cy="619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Utilize ultra-white CaCO₃ paint as a passive rooftop coating to reduce heat gain and HVAC energy load.</a:t>
            </a:r>
            <a:endParaRPr lang="en-US" sz="14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78EE7D78-D530-425B-6505-4B9ACCC3DA92}"/>
              </a:ext>
            </a:extLst>
          </p:cNvPr>
          <p:cNvSpPr/>
          <p:nvPr/>
        </p:nvSpPr>
        <p:spPr>
          <a:xfrm>
            <a:off x="5266792" y="3648965"/>
            <a:ext cx="2118707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Radiative Cooling</a:t>
            </a:r>
            <a:endParaRPr lang="en-US" sz="2000" dirty="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58481D8E-E35B-D203-3FCC-6973698AF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3000781"/>
            <a:ext cx="4064409" cy="4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7410-FE77-71E7-3E5B-5DA8562E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lines on a white background&#10;&#10;AI-generated content may be incorrect.">
            <a:extLst>
              <a:ext uri="{FF2B5EF4-FFF2-40B4-BE49-F238E27FC236}">
                <a16:creationId xmlns:a16="http://schemas.microsoft.com/office/drawing/2014/main" id="{3B495B02-3672-9F5C-7E8E-FCC2711B54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4630400" cy="824154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1E7042-4805-A6FD-FFAA-AB5490BDA958}"/>
              </a:ext>
            </a:extLst>
          </p:cNvPr>
          <p:cNvSpPr/>
          <p:nvPr/>
        </p:nvSpPr>
        <p:spPr>
          <a:xfrm>
            <a:off x="-2" y="0"/>
            <a:ext cx="14630402" cy="8241547"/>
          </a:xfrm>
          <a:custGeom>
            <a:avLst/>
            <a:gdLst>
              <a:gd name="connsiteX0" fmla="*/ 22863 w 14630402"/>
              <a:gd name="connsiteY0" fmla="*/ 5033908 h 8241547"/>
              <a:gd name="connsiteX1" fmla="*/ 22863 w 14630402"/>
              <a:gd name="connsiteY1" fmla="*/ 7315326 h 8241547"/>
              <a:gd name="connsiteX2" fmla="*/ 4262405 w 14630402"/>
              <a:gd name="connsiteY2" fmla="*/ 7315326 h 8241547"/>
              <a:gd name="connsiteX3" fmla="*/ 4262405 w 14630402"/>
              <a:gd name="connsiteY3" fmla="*/ 5033908 h 8241547"/>
              <a:gd name="connsiteX4" fmla="*/ 9039829 w 14630402"/>
              <a:gd name="connsiteY4" fmla="*/ 0 h 8241547"/>
              <a:gd name="connsiteX5" fmla="*/ 14630402 w 14630402"/>
              <a:gd name="connsiteY5" fmla="*/ 0 h 8241547"/>
              <a:gd name="connsiteX6" fmla="*/ 14630402 w 14630402"/>
              <a:gd name="connsiteY6" fmla="*/ 8241547 h 8241547"/>
              <a:gd name="connsiteX7" fmla="*/ 0 w 14630402"/>
              <a:gd name="connsiteY7" fmla="*/ 8241547 h 8241547"/>
              <a:gd name="connsiteX8" fmla="*/ 0 w 14630402"/>
              <a:gd name="connsiteY8" fmla="*/ 2900618 h 8241547"/>
              <a:gd name="connsiteX9" fmla="*/ 9039829 w 14630402"/>
              <a:gd name="connsiteY9" fmla="*/ 2900618 h 824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30402" h="8241547">
                <a:moveTo>
                  <a:pt x="22863" y="5033908"/>
                </a:moveTo>
                <a:lnTo>
                  <a:pt x="22863" y="7315326"/>
                </a:lnTo>
                <a:lnTo>
                  <a:pt x="4262405" y="7315326"/>
                </a:lnTo>
                <a:lnTo>
                  <a:pt x="4262405" y="5033908"/>
                </a:lnTo>
                <a:close/>
                <a:moveTo>
                  <a:pt x="9039829" y="0"/>
                </a:moveTo>
                <a:lnTo>
                  <a:pt x="14630402" y="0"/>
                </a:lnTo>
                <a:lnTo>
                  <a:pt x="14630402" y="8241547"/>
                </a:lnTo>
                <a:lnTo>
                  <a:pt x="0" y="8241547"/>
                </a:lnTo>
                <a:lnTo>
                  <a:pt x="0" y="2900618"/>
                </a:lnTo>
                <a:lnTo>
                  <a:pt x="9039829" y="2900618"/>
                </a:lnTo>
                <a:close/>
              </a:path>
            </a:pathLst>
          </a:custGeom>
          <a:solidFill>
            <a:schemeClr val="tx1"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36D77D6E-D963-29EB-F081-689CD9F3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2987267"/>
            <a:ext cx="4064409" cy="470052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65E2E7B6-80EE-AEF8-365E-8A3039E14FF3}"/>
              </a:ext>
            </a:extLst>
          </p:cNvPr>
          <p:cNvSpPr/>
          <p:nvPr/>
        </p:nvSpPr>
        <p:spPr>
          <a:xfrm>
            <a:off x="430881" y="1147271"/>
            <a:ext cx="8072318" cy="623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4-in-1 Green Cleanroom Strategy</a:t>
            </a:r>
            <a:endParaRPr lang="en-US" sz="3900" u="sng" dirty="0">
              <a:solidFill>
                <a:srgbClr val="00800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AACE9CD-F2DB-EF4D-EF4C-1433C7AA6FF6}"/>
              </a:ext>
            </a:extLst>
          </p:cNvPr>
          <p:cNvSpPr/>
          <p:nvPr/>
        </p:nvSpPr>
        <p:spPr>
          <a:xfrm>
            <a:off x="472557" y="1668468"/>
            <a:ext cx="8567270" cy="9097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Our project aims to reduce carbon emissions and operational energy costs in cleanroom environments through scalable, high-impact engineering interventions. This strategy focuses on innovating smart, scalable solutions that cut emissions without compromising performance.</a:t>
            </a:r>
            <a:endParaRPr lang="en-US" sz="16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DFF31E6C-90AF-BB5D-9577-E0D58081C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" y="2987266"/>
            <a:ext cx="4064409" cy="470052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40F22674-51EB-29EE-4A47-E93A5419F893}"/>
              </a:ext>
            </a:extLst>
          </p:cNvPr>
          <p:cNvSpPr/>
          <p:nvPr/>
        </p:nvSpPr>
        <p:spPr>
          <a:xfrm>
            <a:off x="438989" y="3627686"/>
            <a:ext cx="3186429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Predictive AI Load Control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A5E65B3-23AB-45C6-980D-EA7941EAED36}"/>
              </a:ext>
            </a:extLst>
          </p:cNvPr>
          <p:cNvSpPr/>
          <p:nvPr/>
        </p:nvSpPr>
        <p:spPr>
          <a:xfrm>
            <a:off x="91963" y="3995254"/>
            <a:ext cx="3899598" cy="595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Integrate smart algorithms to optimize HVAC, filtration, and lighting in real time based on demand.</a:t>
            </a:r>
            <a:endParaRPr lang="en-US" sz="1400" dirty="0"/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C890AEBC-CB44-D326-AAA1-1DC25D6A5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1" y="5128415"/>
            <a:ext cx="3996958" cy="462251"/>
          </a:xfrm>
          <a:prstGeom prst="rect">
            <a:avLst/>
          </a:prstGeom>
        </p:spPr>
      </p:pic>
      <p:sp>
        <p:nvSpPr>
          <p:cNvPr id="11" name="Text 6">
            <a:extLst>
              <a:ext uri="{FF2B5EF4-FFF2-40B4-BE49-F238E27FC236}">
                <a16:creationId xmlns:a16="http://schemas.microsoft.com/office/drawing/2014/main" id="{0EA5E0C3-F634-96B7-4BD5-462A5BE9A100}"/>
              </a:ext>
            </a:extLst>
          </p:cNvPr>
          <p:cNvSpPr/>
          <p:nvPr/>
        </p:nvSpPr>
        <p:spPr>
          <a:xfrm>
            <a:off x="430881" y="5890042"/>
            <a:ext cx="3560679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Variable Speed Drives (VSDs)</a:t>
            </a:r>
            <a:endParaRPr lang="en-US" sz="200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60E9DA66-5D93-5FB3-63A3-3B7F4793D003}"/>
              </a:ext>
            </a:extLst>
          </p:cNvPr>
          <p:cNvSpPr/>
          <p:nvPr/>
        </p:nvSpPr>
        <p:spPr>
          <a:xfrm>
            <a:off x="99864" y="6405570"/>
            <a:ext cx="3964545" cy="9097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Retrofit vacuum pumps with VSDs to dynamically adjust power consumption based on operational needs.</a:t>
            </a:r>
            <a:endParaRPr lang="en-US" sz="1400" dirty="0"/>
          </a:p>
        </p:txBody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D818D5E7-5F75-BFBA-597B-E3BC5D3CB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060" y="5128058"/>
            <a:ext cx="4197297" cy="485421"/>
          </a:xfrm>
          <a:prstGeom prst="rect">
            <a:avLst/>
          </a:prstGeom>
        </p:spPr>
      </p:pic>
      <p:sp>
        <p:nvSpPr>
          <p:cNvPr id="14" name="Text 8">
            <a:extLst>
              <a:ext uri="{FF2B5EF4-FFF2-40B4-BE49-F238E27FC236}">
                <a16:creationId xmlns:a16="http://schemas.microsoft.com/office/drawing/2014/main" id="{2C262637-8B80-C493-7BB0-953EBB941D70}"/>
              </a:ext>
            </a:extLst>
          </p:cNvPr>
          <p:cNvSpPr/>
          <p:nvPr/>
        </p:nvSpPr>
        <p:spPr>
          <a:xfrm>
            <a:off x="4758015" y="5902279"/>
            <a:ext cx="3456452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Nano-Plastic T8 LED Lighting</a:t>
            </a:r>
            <a:endParaRPr lang="en-US" sz="200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0EAA2C89-328B-F5FB-91C4-1992E84679A5}"/>
              </a:ext>
            </a:extLst>
          </p:cNvPr>
          <p:cNvSpPr/>
          <p:nvPr/>
        </p:nvSpPr>
        <p:spPr>
          <a:xfrm>
            <a:off x="4621905" y="6257438"/>
            <a:ext cx="3962984" cy="10714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Replace existing lighting with highly efficient, long-life LED tubes, reducing electricity consumption.</a:t>
            </a:r>
            <a:endParaRPr lang="en-US" sz="1400" dirty="0"/>
          </a:p>
        </p:txBody>
      </p:sp>
      <p:pic>
        <p:nvPicPr>
          <p:cNvPr id="17" name="Image 4">
            <a:extLst>
              <a:ext uri="{FF2B5EF4-FFF2-40B4-BE49-F238E27FC236}">
                <a16:creationId xmlns:a16="http://schemas.microsoft.com/office/drawing/2014/main" id="{7AC41D60-A79D-229D-6233-B0380894E18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-1" y="50047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Several people in white protective suits working in a laboratory&#10;&#10;AI-generated content may be incorrect.">
            <a:extLst>
              <a:ext uri="{FF2B5EF4-FFF2-40B4-BE49-F238E27FC236}">
                <a16:creationId xmlns:a16="http://schemas.microsoft.com/office/drawing/2014/main" id="{AA9967B3-FB46-91CB-963D-F619F03870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0" y="11947"/>
            <a:ext cx="5486400" cy="822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BA628E-1A95-2CCD-B5B2-82F179E974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099" y="11947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black background with yellow text&#10;&#10;AI-generated content may be incorrect.">
            <a:extLst>
              <a:ext uri="{FF2B5EF4-FFF2-40B4-BE49-F238E27FC236}">
                <a16:creationId xmlns:a16="http://schemas.microsoft.com/office/drawing/2014/main" id="{7AB39786-9BD9-D0F0-5786-D5ADA0C26A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629" y="6324746"/>
            <a:ext cx="1790701" cy="1071403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A7C0C8B2-F898-18B1-E1A5-1E7BCFC48C2F}"/>
              </a:ext>
            </a:extLst>
          </p:cNvPr>
          <p:cNvSpPr/>
          <p:nvPr/>
        </p:nvSpPr>
        <p:spPr>
          <a:xfrm>
            <a:off x="4427060" y="3960624"/>
            <a:ext cx="3931291" cy="619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Utilize ultra-white CaCO₃ paint as a passive rooftop coating to reduce heat gain and HVAC energy load.</a:t>
            </a:r>
            <a:endParaRPr lang="en-US" sz="14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E507AACF-B1AF-9F0B-31A6-F901E65637FC}"/>
              </a:ext>
            </a:extLst>
          </p:cNvPr>
          <p:cNvSpPr/>
          <p:nvPr/>
        </p:nvSpPr>
        <p:spPr>
          <a:xfrm>
            <a:off x="5266792" y="3648965"/>
            <a:ext cx="2118707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Radiative Cooling</a:t>
            </a:r>
            <a:endParaRPr lang="en-US" sz="2000" dirty="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9C2AA8D5-BC76-91D1-7747-0FA446ECE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3000781"/>
            <a:ext cx="4064409" cy="4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8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53E39-284E-36EB-F5B0-68377E0D4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lines on a white background&#10;&#10;AI-generated content may be incorrect.">
            <a:extLst>
              <a:ext uri="{FF2B5EF4-FFF2-40B4-BE49-F238E27FC236}">
                <a16:creationId xmlns:a16="http://schemas.microsoft.com/office/drawing/2014/main" id="{7C914EDD-39E8-A009-F036-6ACEF74B9D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4630400" cy="824154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7DD633-178C-1BC6-026E-A3A04E10FCA0}"/>
              </a:ext>
            </a:extLst>
          </p:cNvPr>
          <p:cNvSpPr/>
          <p:nvPr/>
        </p:nvSpPr>
        <p:spPr>
          <a:xfrm>
            <a:off x="-2" y="0"/>
            <a:ext cx="14630402" cy="8241547"/>
          </a:xfrm>
          <a:custGeom>
            <a:avLst/>
            <a:gdLst>
              <a:gd name="connsiteX0" fmla="*/ 4354214 w 14630402"/>
              <a:gd name="connsiteY0" fmla="*/ 4999534 h 8241547"/>
              <a:gd name="connsiteX1" fmla="*/ 4354214 w 14630402"/>
              <a:gd name="connsiteY1" fmla="*/ 7221682 h 8241547"/>
              <a:gd name="connsiteX2" fmla="*/ 8679236 w 14630402"/>
              <a:gd name="connsiteY2" fmla="*/ 7221682 h 8241547"/>
              <a:gd name="connsiteX3" fmla="*/ 8679236 w 14630402"/>
              <a:gd name="connsiteY3" fmla="*/ 4999534 h 8241547"/>
              <a:gd name="connsiteX4" fmla="*/ 9039829 w 14630402"/>
              <a:gd name="connsiteY4" fmla="*/ 0 h 8241547"/>
              <a:gd name="connsiteX5" fmla="*/ 14630402 w 14630402"/>
              <a:gd name="connsiteY5" fmla="*/ 0 h 8241547"/>
              <a:gd name="connsiteX6" fmla="*/ 14630402 w 14630402"/>
              <a:gd name="connsiteY6" fmla="*/ 8241547 h 8241547"/>
              <a:gd name="connsiteX7" fmla="*/ 0 w 14630402"/>
              <a:gd name="connsiteY7" fmla="*/ 8241547 h 8241547"/>
              <a:gd name="connsiteX8" fmla="*/ 0 w 14630402"/>
              <a:gd name="connsiteY8" fmla="*/ 2900618 h 8241547"/>
              <a:gd name="connsiteX9" fmla="*/ 9039829 w 14630402"/>
              <a:gd name="connsiteY9" fmla="*/ 2900618 h 824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30402" h="8241547">
                <a:moveTo>
                  <a:pt x="4354214" y="4999534"/>
                </a:moveTo>
                <a:lnTo>
                  <a:pt x="4354214" y="7221682"/>
                </a:lnTo>
                <a:lnTo>
                  <a:pt x="8679236" y="7221682"/>
                </a:lnTo>
                <a:lnTo>
                  <a:pt x="8679236" y="4999534"/>
                </a:lnTo>
                <a:close/>
                <a:moveTo>
                  <a:pt x="9039829" y="0"/>
                </a:moveTo>
                <a:lnTo>
                  <a:pt x="14630402" y="0"/>
                </a:lnTo>
                <a:lnTo>
                  <a:pt x="14630402" y="8241547"/>
                </a:lnTo>
                <a:lnTo>
                  <a:pt x="0" y="8241547"/>
                </a:lnTo>
                <a:lnTo>
                  <a:pt x="0" y="2900618"/>
                </a:lnTo>
                <a:lnTo>
                  <a:pt x="9039829" y="2900618"/>
                </a:lnTo>
                <a:close/>
              </a:path>
            </a:pathLst>
          </a:custGeom>
          <a:solidFill>
            <a:schemeClr val="tx1">
              <a:alpha val="4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BF1A6049-E7A0-C55E-78AE-2513F8FD2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2987267"/>
            <a:ext cx="4064409" cy="470052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D1103AC9-C17C-E1E3-BAD4-EB08BACF5C27}"/>
              </a:ext>
            </a:extLst>
          </p:cNvPr>
          <p:cNvSpPr/>
          <p:nvPr/>
        </p:nvSpPr>
        <p:spPr>
          <a:xfrm>
            <a:off x="430881" y="1147271"/>
            <a:ext cx="8072318" cy="623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Our 4-in-1 Green Cleanroom Strategy</a:t>
            </a:r>
            <a:endParaRPr lang="en-US" sz="3900" u="sng" dirty="0">
              <a:solidFill>
                <a:srgbClr val="00800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4AC14C5-C91D-979A-0730-5A5EEA53A59D}"/>
              </a:ext>
            </a:extLst>
          </p:cNvPr>
          <p:cNvSpPr/>
          <p:nvPr/>
        </p:nvSpPr>
        <p:spPr>
          <a:xfrm>
            <a:off x="472557" y="1668468"/>
            <a:ext cx="8567270" cy="90975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Our project aims to reduce carbon emissions and operational energy costs in cleanroom environments through scalable, high-impact engineering interventions. This strategy focuses on innovating smart, scalable solutions that cut emissions without compromising performance.</a:t>
            </a:r>
            <a:endParaRPr lang="en-US" sz="1600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A8FE4D06-2447-2143-ED31-49B9CCBB2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" y="2987266"/>
            <a:ext cx="4064409" cy="470052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AD4EE8AB-334E-8C17-5D7E-EBFEDDCECDB7}"/>
              </a:ext>
            </a:extLst>
          </p:cNvPr>
          <p:cNvSpPr/>
          <p:nvPr/>
        </p:nvSpPr>
        <p:spPr>
          <a:xfrm>
            <a:off x="438989" y="3627686"/>
            <a:ext cx="3186429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Predictive AI Load Control</a:t>
            </a:r>
            <a:endParaRPr lang="en-US" sz="20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BA47151-87D6-64AC-0980-F65B76EDFFE2}"/>
              </a:ext>
            </a:extLst>
          </p:cNvPr>
          <p:cNvSpPr/>
          <p:nvPr/>
        </p:nvSpPr>
        <p:spPr>
          <a:xfrm>
            <a:off x="91963" y="3995254"/>
            <a:ext cx="3899598" cy="5952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Integrate smart algorithms to optimize HVAC, filtration, and lighting in real time based on demand.</a:t>
            </a:r>
            <a:endParaRPr lang="en-US" sz="1400" dirty="0"/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7008F3F4-3032-BCBB-168A-E8F15A711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1" y="5128415"/>
            <a:ext cx="3996958" cy="462251"/>
          </a:xfrm>
          <a:prstGeom prst="rect">
            <a:avLst/>
          </a:prstGeom>
        </p:spPr>
      </p:pic>
      <p:sp>
        <p:nvSpPr>
          <p:cNvPr id="11" name="Text 6">
            <a:extLst>
              <a:ext uri="{FF2B5EF4-FFF2-40B4-BE49-F238E27FC236}">
                <a16:creationId xmlns:a16="http://schemas.microsoft.com/office/drawing/2014/main" id="{B6D6A2F0-872D-B327-B80D-85FE00973582}"/>
              </a:ext>
            </a:extLst>
          </p:cNvPr>
          <p:cNvSpPr/>
          <p:nvPr/>
        </p:nvSpPr>
        <p:spPr>
          <a:xfrm>
            <a:off x="430881" y="5890042"/>
            <a:ext cx="3560679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Variable Speed Drives (VSDs)</a:t>
            </a:r>
            <a:endParaRPr lang="en-US" sz="200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484B07F4-96E0-60A8-68CA-8826F72D6310}"/>
              </a:ext>
            </a:extLst>
          </p:cNvPr>
          <p:cNvSpPr/>
          <p:nvPr/>
        </p:nvSpPr>
        <p:spPr>
          <a:xfrm>
            <a:off x="99864" y="6405570"/>
            <a:ext cx="3964545" cy="9097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Retrofit vacuum pumps with VSDs to dynamically adjust power consumption based on operational needs.</a:t>
            </a:r>
            <a:endParaRPr lang="en-US" sz="1400" dirty="0"/>
          </a:p>
        </p:txBody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3BDDA087-3EBC-176A-BC00-B9C9AC07D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060" y="5128058"/>
            <a:ext cx="4197297" cy="485421"/>
          </a:xfrm>
          <a:prstGeom prst="rect">
            <a:avLst/>
          </a:prstGeom>
        </p:spPr>
      </p:pic>
      <p:sp>
        <p:nvSpPr>
          <p:cNvPr id="14" name="Text 8">
            <a:extLst>
              <a:ext uri="{FF2B5EF4-FFF2-40B4-BE49-F238E27FC236}">
                <a16:creationId xmlns:a16="http://schemas.microsoft.com/office/drawing/2014/main" id="{1DBEA6DC-EACB-BCBA-71F6-13049A25218D}"/>
              </a:ext>
            </a:extLst>
          </p:cNvPr>
          <p:cNvSpPr/>
          <p:nvPr/>
        </p:nvSpPr>
        <p:spPr>
          <a:xfrm>
            <a:off x="4758015" y="5902279"/>
            <a:ext cx="3456452" cy="37052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Nano-Plastic T8 LED Lighting</a:t>
            </a:r>
            <a:endParaRPr lang="en-US" sz="200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05F7A277-A85D-9060-779D-C626B056C60C}"/>
              </a:ext>
            </a:extLst>
          </p:cNvPr>
          <p:cNvSpPr/>
          <p:nvPr/>
        </p:nvSpPr>
        <p:spPr>
          <a:xfrm>
            <a:off x="4621905" y="6257438"/>
            <a:ext cx="3962984" cy="10714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Replace existing lighting with highly efficient, long-life LED tubes, reducing electricity consumption.</a:t>
            </a:r>
            <a:endParaRPr lang="en-US" sz="1400" dirty="0"/>
          </a:p>
        </p:txBody>
      </p:sp>
      <p:pic>
        <p:nvPicPr>
          <p:cNvPr id="17" name="Image 4">
            <a:extLst>
              <a:ext uri="{FF2B5EF4-FFF2-40B4-BE49-F238E27FC236}">
                <a16:creationId xmlns:a16="http://schemas.microsoft.com/office/drawing/2014/main" id="{AD9C7419-0160-C8E0-B812-60E5102DC441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-1" y="50047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Several people in white protective suits working in a laboratory&#10;&#10;AI-generated content may be incorrect.">
            <a:extLst>
              <a:ext uri="{FF2B5EF4-FFF2-40B4-BE49-F238E27FC236}">
                <a16:creationId xmlns:a16="http://schemas.microsoft.com/office/drawing/2014/main" id="{09370239-E9C9-512B-760E-FA13C707F4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0" y="11947"/>
            <a:ext cx="5486400" cy="822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80216A-1CF9-A81E-A643-54FB1DAD10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099" y="11947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A black background with yellow text&#10;&#10;AI-generated content may be incorrect.">
            <a:extLst>
              <a:ext uri="{FF2B5EF4-FFF2-40B4-BE49-F238E27FC236}">
                <a16:creationId xmlns:a16="http://schemas.microsoft.com/office/drawing/2014/main" id="{183CF2DC-53E5-3ABF-B4E1-6B2455FB2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629" y="6324746"/>
            <a:ext cx="1790701" cy="1071403"/>
          </a:xfrm>
          <a:prstGeom prst="rect">
            <a:avLst/>
          </a:prstGeom>
        </p:spPr>
      </p:pic>
      <p:sp>
        <p:nvSpPr>
          <p:cNvPr id="9" name="Text 5">
            <a:extLst>
              <a:ext uri="{FF2B5EF4-FFF2-40B4-BE49-F238E27FC236}">
                <a16:creationId xmlns:a16="http://schemas.microsoft.com/office/drawing/2014/main" id="{D5F3C495-16A5-46DE-F9B8-B4C49A5A0FB6}"/>
              </a:ext>
            </a:extLst>
          </p:cNvPr>
          <p:cNvSpPr/>
          <p:nvPr/>
        </p:nvSpPr>
        <p:spPr>
          <a:xfrm>
            <a:off x="4427060" y="3960624"/>
            <a:ext cx="3931291" cy="619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Utilize ultra-white CaCO₃ paint as a passive rooftop coating to reduce heat gain and HVAC energy load.</a:t>
            </a:r>
            <a:endParaRPr lang="en-US" sz="14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A52C4D44-2545-BDD6-3604-EC6CBA8E27E8}"/>
              </a:ext>
            </a:extLst>
          </p:cNvPr>
          <p:cNvSpPr/>
          <p:nvPr/>
        </p:nvSpPr>
        <p:spPr>
          <a:xfrm>
            <a:off x="5266792" y="3648965"/>
            <a:ext cx="2118707" cy="3555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Radiative Cooling</a:t>
            </a:r>
            <a:endParaRPr lang="en-US" sz="2000" dirty="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3D583E24-6039-56EF-D557-3C66BC35F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942" y="3000781"/>
            <a:ext cx="4064409" cy="4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white lines on a white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6562"/>
            <a:ext cx="14630400" cy="6798645"/>
          </a:xfrm>
          <a:prstGeom prst="rect">
            <a:avLst/>
          </a:prstGeom>
        </p:spPr>
      </p:pic>
      <p:pic>
        <p:nvPicPr>
          <p:cNvPr id="2050" name="Picture 2" descr="Why Is My Electric Bill So High?">
            <a:extLst>
              <a:ext uri="{FF2B5EF4-FFF2-40B4-BE49-F238E27FC236}">
                <a16:creationId xmlns:a16="http://schemas.microsoft.com/office/drawing/2014/main" id="{265FBE34-6067-BA6E-E931-13F6AC46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9"/>
          <a:stretch>
            <a:fillRect/>
          </a:stretch>
        </p:blipFill>
        <p:spPr bwMode="auto">
          <a:xfrm>
            <a:off x="17769" y="-1697"/>
            <a:ext cx="14585037" cy="823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/>
          <p:cNvSpPr/>
          <p:nvPr/>
        </p:nvSpPr>
        <p:spPr>
          <a:xfrm>
            <a:off x="262534" y="1389583"/>
            <a:ext cx="7533944" cy="4988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400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Carbon Reduction &amp; Cost Savings</a:t>
            </a:r>
            <a:endParaRPr lang="en-US" sz="4000" b="1" u="sng" dirty="0">
              <a:solidFill>
                <a:srgbClr val="008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507843" y="1575435"/>
            <a:ext cx="3091101" cy="500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120-165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8003738" y="2265283"/>
            <a:ext cx="2099191" cy="2494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Metric Tons of CO₂/Year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07843" y="2666286"/>
            <a:ext cx="3091101" cy="7279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Estimated annual carbon reduction, replacing over 356,000 kWh of grid electricity with renewables.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10788491" y="1575435"/>
            <a:ext cx="3091220" cy="500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356K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11197233" y="2265283"/>
            <a:ext cx="2273737" cy="2494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kWh/Year Energy Savings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788491" y="2666286"/>
            <a:ext cx="3091220" cy="485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Total annual energy savings, leading to significant cost reductions.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7507843" y="3849053"/>
            <a:ext cx="3091101" cy="500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$21,180</a:t>
            </a:r>
            <a:endParaRPr lang="en-US" sz="3900" dirty="0"/>
          </a:p>
        </p:txBody>
      </p:sp>
      <p:sp>
        <p:nvSpPr>
          <p:cNvPr id="11" name="Text 8"/>
          <p:cNvSpPr/>
          <p:nvPr/>
        </p:nvSpPr>
        <p:spPr>
          <a:xfrm>
            <a:off x="8055650" y="4538901"/>
            <a:ext cx="1995487" cy="2494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Annual Cost Savings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07843" y="4939903"/>
            <a:ext cx="3091101" cy="485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Financial benefits from reduced energy consumption and optimized operations.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10788491" y="3849053"/>
            <a:ext cx="3091220" cy="500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$85,574</a:t>
            </a:r>
            <a:endParaRPr lang="en-US" sz="3900" dirty="0"/>
          </a:p>
        </p:txBody>
      </p:sp>
      <p:sp>
        <p:nvSpPr>
          <p:cNvPr id="14" name="Text 11"/>
          <p:cNvSpPr/>
          <p:nvPr/>
        </p:nvSpPr>
        <p:spPr>
          <a:xfrm>
            <a:off x="11273314" y="4538901"/>
            <a:ext cx="2121575" cy="2494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Net Present Value (NPV)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10788491" y="4939903"/>
            <a:ext cx="3091220" cy="485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Projected long-term financial gain from the implemented solutions.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7507843" y="5880021"/>
            <a:ext cx="3091101" cy="500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57.36%</a:t>
            </a:r>
            <a:endParaRPr lang="en-US" sz="3900" dirty="0"/>
          </a:p>
        </p:txBody>
      </p:sp>
      <p:sp>
        <p:nvSpPr>
          <p:cNvPr id="17" name="Text 14"/>
          <p:cNvSpPr/>
          <p:nvPr/>
        </p:nvSpPr>
        <p:spPr>
          <a:xfrm>
            <a:off x="7817644" y="6569869"/>
            <a:ext cx="2471380" cy="2494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Internal Rate of Return (IRR)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7507843" y="6970871"/>
            <a:ext cx="3091101" cy="485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High return on investment, indicating strong financial viability.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10788491" y="5880021"/>
            <a:ext cx="3091220" cy="500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1.72</a:t>
            </a:r>
            <a:endParaRPr lang="en-US" sz="3900" dirty="0"/>
          </a:p>
        </p:txBody>
      </p:sp>
      <p:sp>
        <p:nvSpPr>
          <p:cNvPr id="20" name="Text 17"/>
          <p:cNvSpPr/>
          <p:nvPr/>
        </p:nvSpPr>
        <p:spPr>
          <a:xfrm>
            <a:off x="11336298" y="6569869"/>
            <a:ext cx="1995487" cy="2494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Years Payback Period</a:t>
            </a:r>
            <a:endParaRPr lang="en-US" sz="1550" dirty="0"/>
          </a:p>
        </p:txBody>
      </p:sp>
      <p:sp>
        <p:nvSpPr>
          <p:cNvPr id="21" name="Text 18"/>
          <p:cNvSpPr/>
          <p:nvPr/>
        </p:nvSpPr>
        <p:spPr>
          <a:xfrm>
            <a:off x="10788491" y="6970871"/>
            <a:ext cx="3091220" cy="485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Rapid return on initial investment, showcasing financial efficiency.</a:t>
            </a:r>
            <a:endParaRPr lang="en-US" sz="1150" dirty="0"/>
          </a:p>
        </p:txBody>
      </p:sp>
      <p:pic>
        <p:nvPicPr>
          <p:cNvPr id="23" name="Imag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0" y="223837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100" y="0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25" name="Picture 24" descr="A black background with yellow text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700" y="7233980"/>
            <a:ext cx="1790701" cy="1071403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120245"/>
              </p:ext>
            </p:extLst>
          </p:nvPr>
        </p:nvGraphicFramePr>
        <p:xfrm>
          <a:off x="40629" y="3148314"/>
          <a:ext cx="1876961" cy="377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6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55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Strategy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86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AI Predictive Control System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119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CaCO₃ Radiative Coating</a:t>
                      </a:r>
                      <a:endPara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86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VSDs for Vacuum Pumps</a:t>
                      </a:r>
                      <a:endPara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674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Nano-PlasT8 LED Lighting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9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Total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Text 7"/>
          <p:cNvSpPr/>
          <p:nvPr/>
        </p:nvSpPr>
        <p:spPr>
          <a:xfrm>
            <a:off x="9242940" y="327850"/>
            <a:ext cx="3091101" cy="5004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$37,600</a:t>
            </a:r>
            <a:endParaRPr lang="en-US" sz="3900" dirty="0"/>
          </a:p>
        </p:txBody>
      </p:sp>
      <p:sp>
        <p:nvSpPr>
          <p:cNvPr id="29" name="Text 8"/>
          <p:cNvSpPr/>
          <p:nvPr/>
        </p:nvSpPr>
        <p:spPr>
          <a:xfrm>
            <a:off x="9790747" y="1017698"/>
            <a:ext cx="1995487" cy="2494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Initial investment $</a:t>
            </a:r>
            <a:endParaRPr lang="en-US" sz="155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0C2B15-E8F3-7ADD-908F-646E28507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355568"/>
              </p:ext>
            </p:extLst>
          </p:nvPr>
        </p:nvGraphicFramePr>
        <p:xfrm>
          <a:off x="1977946" y="3159888"/>
          <a:ext cx="1672931" cy="3358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931">
                  <a:extLst>
                    <a:ext uri="{9D8B030D-6E8A-4147-A177-3AD203B41FA5}">
                      <a16:colId xmlns:a16="http://schemas.microsoft.com/office/drawing/2014/main" val="1720457446"/>
                    </a:ext>
                  </a:extLst>
                </a:gridCol>
              </a:tblGrid>
              <a:tr h="77315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Initial Investment (USD)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541864"/>
                  </a:ext>
                </a:extLst>
              </a:tr>
              <a:tr h="59805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36,000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791334"/>
                  </a:ext>
                </a:extLst>
              </a:tr>
              <a:tr h="89993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472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876002"/>
                  </a:ext>
                </a:extLst>
              </a:tr>
              <a:tr h="62267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1000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4917"/>
                  </a:ext>
                </a:extLst>
              </a:tr>
              <a:tr h="464402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</a:rPr>
                        <a:t>135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289812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14CA0670-2EDC-0F10-73F9-F22956A31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686028"/>
              </p:ext>
            </p:extLst>
          </p:nvPr>
        </p:nvGraphicFramePr>
        <p:xfrm>
          <a:off x="5518134" y="3159888"/>
          <a:ext cx="1744198" cy="331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198">
                  <a:extLst>
                    <a:ext uri="{9D8B030D-6E8A-4147-A177-3AD203B41FA5}">
                      <a16:colId xmlns:a16="http://schemas.microsoft.com/office/drawing/2014/main" val="1720457446"/>
                    </a:ext>
                  </a:extLst>
                </a:gridCol>
              </a:tblGrid>
              <a:tr h="79313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Carbon Savings (Metric Tons/Year)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541864"/>
                  </a:ext>
                </a:extLst>
              </a:tr>
              <a:tr h="55672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113-158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791334"/>
                  </a:ext>
                </a:extLst>
              </a:tr>
              <a:tr h="90310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0.8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876002"/>
                  </a:ext>
                </a:extLst>
              </a:tr>
              <a:tr h="64370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5.4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4917"/>
                  </a:ext>
                </a:extLst>
              </a:tr>
              <a:tr h="41369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0.66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289812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AE850F06-1714-A485-FF40-D9257FC6C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274668"/>
              </p:ext>
            </p:extLst>
          </p:nvPr>
        </p:nvGraphicFramePr>
        <p:xfrm>
          <a:off x="3693522" y="3151585"/>
          <a:ext cx="1792877" cy="3341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877">
                  <a:extLst>
                    <a:ext uri="{9D8B030D-6E8A-4147-A177-3AD203B41FA5}">
                      <a16:colId xmlns:a16="http://schemas.microsoft.com/office/drawing/2014/main" val="1720457446"/>
                    </a:ext>
                  </a:extLst>
                </a:gridCol>
              </a:tblGrid>
              <a:tr h="801623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Annual Savings (USD/year)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541864"/>
                  </a:ext>
                </a:extLst>
              </a:tr>
              <a:tr h="584068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14,500-20,300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791334"/>
                  </a:ext>
                </a:extLst>
              </a:tr>
              <a:tr h="91277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103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876002"/>
                  </a:ext>
                </a:extLst>
              </a:tr>
              <a:tr h="65059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700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4917"/>
                  </a:ext>
                </a:extLst>
              </a:tr>
              <a:tr h="392760">
                <a:tc>
                  <a:txBody>
                    <a:bodyPr/>
                    <a:lstStyle/>
                    <a:p>
                      <a:pPr marL="0" marR="0" rtl="0">
                        <a:buNone/>
                      </a:pPr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77</a:t>
                      </a:r>
                      <a:endPara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70C0">
                        <a:alpha val="1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28981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1E9040FE-F827-4B5E-E3FD-DE54F79EDC33}"/>
              </a:ext>
            </a:extLst>
          </p:cNvPr>
          <p:cNvSpPr txBox="1"/>
          <p:nvPr/>
        </p:nvSpPr>
        <p:spPr>
          <a:xfrm>
            <a:off x="1967036" y="6527863"/>
            <a:ext cx="1683841" cy="584775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$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37,600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5CAEFE-919C-0355-7C35-5FB080AF430C}"/>
              </a:ext>
            </a:extLst>
          </p:cNvPr>
          <p:cNvSpPr txBox="1"/>
          <p:nvPr/>
        </p:nvSpPr>
        <p:spPr>
          <a:xfrm>
            <a:off x="3692326" y="6516547"/>
            <a:ext cx="1683841" cy="95410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15,380-21,180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A16E9B-D099-CC9C-4D66-B51B2662D1D3}"/>
              </a:ext>
            </a:extLst>
          </p:cNvPr>
          <p:cNvSpPr txBox="1"/>
          <p:nvPr/>
        </p:nvSpPr>
        <p:spPr>
          <a:xfrm>
            <a:off x="5527027" y="6516547"/>
            <a:ext cx="1744198" cy="523220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120-165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3" grpId="0"/>
      <p:bldP spid="14" grpId="0"/>
      <p:bldP spid="16" grpId="0"/>
      <p:bldP spid="17" grpId="0"/>
      <p:bldP spid="19" grpId="0"/>
      <p:bldP spid="20" grpId="0"/>
      <p:bldP spid="28" grpId="0"/>
      <p:bldP spid="28" grpId="1"/>
      <p:bldP spid="29" grpId="0"/>
      <p:bldP spid="29" grpId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lines on a white background&#10;&#10;AI-generated content may be incorrect.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38"/>
            <a:ext cx="14630400" cy="8229602"/>
          </a:xfrm>
          <a:prstGeom prst="rect">
            <a:avLst/>
          </a:prstGeom>
        </p:spPr>
      </p:pic>
      <p:pic>
        <p:nvPicPr>
          <p:cNvPr id="20" name="Picture 19" descr="A couple of people in white coats in a room with computers&#10;&#10;AI-generated content may be incorrect.">
            <a:extLst>
              <a:ext uri="{FF2B5EF4-FFF2-40B4-BE49-F238E27FC236}">
                <a16:creationId xmlns:a16="http://schemas.microsoft.com/office/drawing/2014/main" id="{B8A49FBD-2923-5F0E-FEA0-13ED5B115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619" y="-1"/>
            <a:ext cx="5486400" cy="822960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414581" y="120750"/>
            <a:ext cx="5626298" cy="6235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Co-benefits &amp; Next Steps</a:t>
            </a:r>
            <a:endParaRPr lang="en-US" sz="3900" u="sng" dirty="0">
              <a:solidFill>
                <a:srgbClr val="008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47700" y="1230170"/>
            <a:ext cx="8278481" cy="6065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14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Our green cleanroom strategy extends beyond direct energy and carbon savings, offering a range of valuable co-benefits and a clear path forward.</a:t>
            </a:r>
            <a:endParaRPr lang="en-US" sz="14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15207" y="1813629"/>
            <a:ext cx="3641050" cy="31170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Enhanced Reliability &amp; Efficiency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15205" y="2469527"/>
            <a:ext cx="8278481" cy="27312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Real-time monitoring and predictive maintenance.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1450" dirty="0">
              <a:solidFill>
                <a:srgbClr val="384653"/>
              </a:solidFill>
              <a:latin typeface="Montserrat" panose="00000500000000000000" pitchFamily="34" charset="0"/>
              <a:ea typeface="Montserrat" panose="00000500000000000000" pitchFamily="34" charset="-122"/>
              <a:cs typeface="Montserrat" panose="00000500000000000000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Lower internal temperatures, reducing HVAC load, improving comfort and roof lifespan.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1450" dirty="0">
              <a:solidFill>
                <a:srgbClr val="384653"/>
              </a:solidFill>
              <a:latin typeface="Montserrat" panose="00000500000000000000" pitchFamily="34" charset="0"/>
              <a:ea typeface="Montserrat" panose="00000500000000000000" pitchFamily="34" charset="-122"/>
              <a:cs typeface="Montserrat" panose="00000500000000000000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Energy savings of 40–60%, reduced noise, longer equipment life.</a:t>
            </a:r>
            <a:endParaRPr lang="en-US" sz="1450" dirty="0"/>
          </a:p>
          <a:p>
            <a:pPr marL="285750" indent="-285750" algn="just">
              <a:buSzPct val="100000"/>
              <a:buFont typeface="Arial" panose="020B0604020202020204" pitchFamily="34" charset="0"/>
              <a:buChar char="•"/>
            </a:pPr>
            <a:endParaRPr lang="en-US" sz="1450" dirty="0">
              <a:solidFill>
                <a:srgbClr val="384653"/>
              </a:solidFill>
              <a:latin typeface="Montserrat" panose="00000500000000000000" pitchFamily="34" charset="0"/>
              <a:ea typeface="Montserrat" panose="00000500000000000000" pitchFamily="34" charset="-122"/>
              <a:cs typeface="Montserrat" panose="00000500000000000000" pitchFamily="34" charset="-120"/>
            </a:endParaRPr>
          </a:p>
          <a:p>
            <a:pPr marL="285750" indent="-285750" algn="just">
              <a:buSzPct val="100000"/>
              <a:buFont typeface="Arial" panose="020B0604020202020204" pitchFamily="34" charset="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Improved visibility, reduced eye strain, and lower waste for environmental and public health.</a:t>
            </a:r>
            <a:endParaRPr lang="en-US" sz="1450" dirty="0"/>
          </a:p>
          <a:p>
            <a:pPr marL="342900" indent="-342900">
              <a:lnSpc>
                <a:spcPts val="2350"/>
              </a:lnSpc>
              <a:buSzPct val="100000"/>
              <a:buFontTx/>
              <a:buChar char="•"/>
            </a:pP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15207" y="4994664"/>
            <a:ext cx="2494359" cy="26101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Next Critical Steps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15205" y="5517395"/>
            <a:ext cx="6325672" cy="5078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3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Current Phase:</a:t>
            </a:r>
            <a:r>
              <a:rPr lang="en-US" sz="14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Proposal and feasibility assessment</a:t>
            </a:r>
            <a:endParaRPr lang="en-US" sz="14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715206" y="6039853"/>
            <a:ext cx="7364081" cy="6560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3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Engagement:</a:t>
            </a:r>
            <a:r>
              <a:rPr lang="en-US" sz="14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Present proposal to Zewail City's facilities management.</a:t>
            </a:r>
            <a:endParaRPr lang="en-US" sz="14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715206" y="6725111"/>
            <a:ext cx="8278481" cy="7618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3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Alignment:</a:t>
            </a:r>
            <a:r>
              <a:rPr lang="en-US" sz="14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Seek formal approval from </a:t>
            </a:r>
            <a:r>
              <a:rPr lang="en-US" altLang="en-US" sz="14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senior management and key decision maker.</a:t>
            </a:r>
            <a:endParaRPr lang="en-US" sz="14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715207" y="7347049"/>
            <a:ext cx="8026875" cy="7618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35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Goal:</a:t>
            </a:r>
            <a:r>
              <a:rPr lang="en-US" sz="14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Implement a replicable model for carbon in cleanroom environments.</a:t>
            </a:r>
            <a:endParaRPr lang="en-US" sz="14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Imag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1" y="38100"/>
            <a:ext cx="1295400" cy="111442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100" y="0"/>
            <a:ext cx="1257300" cy="1152525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A black background with yellow text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699" y="7158196"/>
            <a:ext cx="1790701" cy="107140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37D38-72E7-B9F1-86EE-91D39C3A53E7}"/>
              </a:ext>
            </a:extLst>
          </p:cNvPr>
          <p:cNvCxnSpPr/>
          <p:nvPr/>
        </p:nvCxnSpPr>
        <p:spPr>
          <a:xfrm>
            <a:off x="365474" y="4809627"/>
            <a:ext cx="8464290" cy="0"/>
          </a:xfrm>
          <a:prstGeom prst="line">
            <a:avLst/>
          </a:prstGeom>
          <a:ln w="349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lines on a white background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0955"/>
            <a:ext cx="14630400" cy="6798645"/>
          </a:xfrm>
          <a:prstGeom prst="rect">
            <a:avLst/>
          </a:prstGeom>
        </p:spPr>
      </p:pic>
      <p:pic>
        <p:nvPicPr>
          <p:cNvPr id="15" name="Imag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1" r="43274" b="7560"/>
          <a:stretch>
            <a:fillRect/>
          </a:stretch>
        </p:blipFill>
        <p:spPr bwMode="auto">
          <a:xfrm>
            <a:off x="1" y="38100"/>
            <a:ext cx="1295400" cy="1114425"/>
          </a:xfrm>
          <a:prstGeom prst="rect">
            <a:avLst/>
          </a:prstGeom>
          <a:ln>
            <a:noFill/>
          </a:ln>
        </p:spPr>
      </p:pic>
      <p:sp>
        <p:nvSpPr>
          <p:cNvPr id="2" name="Text 0"/>
          <p:cNvSpPr/>
          <p:nvPr/>
        </p:nvSpPr>
        <p:spPr>
          <a:xfrm>
            <a:off x="1552217" y="272001"/>
            <a:ext cx="10997327" cy="71270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u="sng" dirty="0">
                <a:solidFill>
                  <a:srgbClr val="008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Summary:</a:t>
            </a:r>
            <a:endParaRPr lang="en-US" sz="4450" u="sng" dirty="0">
              <a:solidFill>
                <a:srgbClr val="0080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77360" y="1908326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Interventions: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77360" y="2692779"/>
            <a:ext cx="6292572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Radiative Cooling Paint:</a:t>
            </a: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Ultra-white CaCO₃ for reduced heat absorption.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77360" y="3461923"/>
            <a:ext cx="6292572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Variable Speed Drives (VSDs):</a:t>
            </a: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For optimized vacuum pump energy use.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77360" y="4231067"/>
            <a:ext cx="6292572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Predictive AI Load Control:</a:t>
            </a: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To optimize HVAC and lighting operations.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77360" y="5000211"/>
            <a:ext cx="6292572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Nano-Plastic T8 LED Tubes:</a:t>
            </a: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 High-efficiency lighting replacement.</a:t>
            </a:r>
            <a:endParaRPr lang="en-US" sz="17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13373100" y="0"/>
            <a:ext cx="1257300" cy="1152525"/>
          </a:xfrm>
          <a:prstGeom prst="rect">
            <a:avLst/>
          </a:prstGeom>
          <a:ln>
            <a:noFill/>
          </a:ln>
        </p:spPr>
      </p:pic>
      <p:sp>
        <p:nvSpPr>
          <p:cNvPr id="3" name="Text 1"/>
          <p:cNvSpPr/>
          <p:nvPr/>
        </p:nvSpPr>
        <p:spPr>
          <a:xfrm>
            <a:off x="777360" y="1180053"/>
            <a:ext cx="13113782" cy="6934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Our project aims to reduce carbon emissions in cleanroom facilities by implementing innovative, low-cost, and scalable engineering solutions tailored for high-tech environments like Zewail City.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334251" y="1928968"/>
            <a:ext cx="2850713" cy="3562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Projected Impact: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801169" y="6086204"/>
            <a:ext cx="6292572" cy="3467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Achieve payback periods </a:t>
            </a:r>
            <a:r>
              <a:rPr lang="en-US" sz="1700" b="1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under 2 years</a:t>
            </a: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.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113585" y="6917468"/>
            <a:ext cx="7093741" cy="131213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anose="00000500000000000000" pitchFamily="34" charset="0"/>
                <a:ea typeface="Montserrat" panose="00000500000000000000" pitchFamily="34" charset="-122"/>
                <a:cs typeface="Montserrat" panose="00000500000000000000" pitchFamily="34" charset="-120"/>
              </a:rPr>
              <a:t>This initiative provides a replicable model for carbon reduction across academic and industrial settings, fostering sustainable cleanroom environments.</a:t>
            </a:r>
            <a:endParaRPr lang="en-US" sz="1700" dirty="0"/>
          </a:p>
        </p:txBody>
      </p:sp>
      <p:pic>
        <p:nvPicPr>
          <p:cNvPr id="20" name="Picture 19" descr="A comparison of a factory and a factory&#10;&#10;AI-generated content may be incorrect.">
            <a:extLst>
              <a:ext uri="{FF2B5EF4-FFF2-40B4-BE49-F238E27FC236}">
                <a16:creationId xmlns:a16="http://schemas.microsoft.com/office/drawing/2014/main" id="{91420604-4E02-A30D-D511-228B1AC460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7326" y="2409175"/>
            <a:ext cx="7309489" cy="4872992"/>
          </a:xfrm>
          <a:prstGeom prst="rect">
            <a:avLst/>
          </a:prstGeom>
        </p:spPr>
      </p:pic>
      <p:pic>
        <p:nvPicPr>
          <p:cNvPr id="17" name="Picture 16" descr="A black background with yellow text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699" y="7158196"/>
            <a:ext cx="1790701" cy="10714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A59D367838824C81D2DB470DC4761B" ma:contentTypeVersion="15" ma:contentTypeDescription="Create a new document." ma:contentTypeScope="" ma:versionID="93dddcd1fc98e965096d6e26f6828682">
  <xsd:schema xmlns:xsd="http://www.w3.org/2001/XMLSchema" xmlns:xs="http://www.w3.org/2001/XMLSchema" xmlns:p="http://schemas.microsoft.com/office/2006/metadata/properties" xmlns:ns2="44ec4e7d-3a20-4e4c-81d8-5e6799d99ab9" xmlns:ns3="2bd0a259-6644-42e2-ab68-ec1157a7be17" targetNamespace="http://schemas.microsoft.com/office/2006/metadata/properties" ma:root="true" ma:fieldsID="6d1c558cdd386719f059fb9228177180" ns2:_="" ns3:_="">
    <xsd:import namespace="44ec4e7d-3a20-4e4c-81d8-5e6799d99ab9"/>
    <xsd:import namespace="2bd0a259-6644-42e2-ab68-ec1157a7b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c4e7d-3a20-4e4c-81d8-5e6799d99a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2506c3-735d-4e70-aa79-204d06275b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0a259-6644-42e2-ab68-ec1157a7be17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ec4e7d-3a20-4e4c-81d8-5e6799d99a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5BD1A4-8CE1-494E-9931-39CA3754F6E2}"/>
</file>

<file path=customXml/itemProps2.xml><?xml version="1.0" encoding="utf-8"?>
<ds:datastoreItem xmlns:ds="http://schemas.openxmlformats.org/officeDocument/2006/customXml" ds:itemID="{9A501BA9-EC0D-43E4-AA5B-E5866B17172E}"/>
</file>

<file path=customXml/itemProps3.xml><?xml version="1.0" encoding="utf-8"?>
<ds:datastoreItem xmlns:ds="http://schemas.openxmlformats.org/officeDocument/2006/customXml" ds:itemID="{7912A2F4-4F03-42C8-A8F8-C465CC5BE654}"/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1028</Words>
  <Application>Microsoft Office PowerPoint</Application>
  <PresentationFormat>Custom</PresentationFormat>
  <Paragraphs>130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Times New Roman</vt:lpstr>
      <vt:lpstr>Barlow Bold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Adham Mohamed Abd Albadee Mohamed Ibrahim</cp:lastModifiedBy>
  <cp:revision>14</cp:revision>
  <dcterms:created xsi:type="dcterms:W3CDTF">2025-07-28T22:06:00Z</dcterms:created>
  <dcterms:modified xsi:type="dcterms:W3CDTF">2025-08-02T08:29:11Z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C1DE4D2A1623402BB89687D2A99F7A2D_13</vt:lpwstr>
  </property>
  <property fmtid="{D5CDD505-2E9C-101B-9397-08002B2CF9AE}" pid="3" name="KSOProductBuildVer">
    <vt:lpwstr>1033-12.2.0.21931</vt:lpwstr>
  </property>
  <property fmtid="{D5CDD505-2E9C-101B-9397-08002B2CF9AE}" pid="4" name="ContentTypeId">
    <vt:lpwstr>0x01010092A59D367838824C81D2DB470DC4761B</vt:lpwstr>
  </property>
</Properties>
</file>