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73" r:id="rId7"/>
    <p:sldId id="263" r:id="rId8"/>
    <p:sldId id="264" r:id="rId9"/>
    <p:sldId id="270" r:id="rId10"/>
    <p:sldId id="272" r:id="rId11"/>
  </p:sldIdLst>
  <p:sldSz cx="9144000" cy="5143500" type="screen16x9"/>
  <p:notesSz cx="6858000" cy="9144000"/>
  <p:embeddedFontLst>
    <p:embeddedFont>
      <p:font typeface="Albert Sans" panose="020B0604020202020204" charset="0"/>
      <p:regular r:id="rId13"/>
      <p:bold r:id="rId14"/>
      <p:italic r:id="rId15"/>
      <p:boldItalic r:id="rId16"/>
    </p:embeddedFont>
    <p:embeddedFont>
      <p:font typeface="Albert Sans Medium" panose="020B0604020202020204" charset="0"/>
      <p:regular r:id="rId17"/>
      <p:bold r:id="rId18"/>
      <p:italic r:id="rId19"/>
      <p:bold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14534B-8B65-B7A8-317E-C73018EA26A6}" v="10" dt="2025-08-05T01:27:40.345"/>
  </p1510:revLst>
</p1510:revInfo>
</file>

<file path=ppt/tableStyles.xml><?xml version="1.0" encoding="utf-8"?>
<a:tblStyleLst xmlns:a="http://schemas.openxmlformats.org/drawingml/2006/main" def="{54CC7D51-C45D-47F7-ADAC-57735A7A925D}">
  <a:tblStyle styleId="{54CC7D51-C45D-47F7-ADAC-57735A7A92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sley.fox@uga.edu" userId="S::urn:spo:guest#ansley.fox@uga.edu::" providerId="AD" clId="Web-{7214534B-8B65-B7A8-317E-C73018EA26A6}"/>
    <pc:docChg chg="modSld">
      <pc:chgData name="ansley.fox@uga.edu" userId="S::urn:spo:guest#ansley.fox@uga.edu::" providerId="AD" clId="Web-{7214534B-8B65-B7A8-317E-C73018EA26A6}" dt="2025-08-05T01:27:37.236" v="8" actId="20577"/>
      <pc:docMkLst>
        <pc:docMk/>
      </pc:docMkLst>
      <pc:sldChg chg="modSp">
        <pc:chgData name="ansley.fox@uga.edu" userId="S::urn:spo:guest#ansley.fox@uga.edu::" providerId="AD" clId="Web-{7214534B-8B65-B7A8-317E-C73018EA26A6}" dt="2025-08-05T00:58:41.766" v="6" actId="20577"/>
        <pc:sldMkLst>
          <pc:docMk/>
          <pc:sldMk cId="0" sldId="263"/>
        </pc:sldMkLst>
        <pc:spChg chg="mod">
          <ac:chgData name="ansley.fox@uga.edu" userId="S::urn:spo:guest#ansley.fox@uga.edu::" providerId="AD" clId="Web-{7214534B-8B65-B7A8-317E-C73018EA26A6}" dt="2025-08-05T00:58:41.766" v="6" actId="20577"/>
          <ac:spMkLst>
            <pc:docMk/>
            <pc:sldMk cId="0" sldId="263"/>
            <ac:spMk id="203" creationId="{00000000-0000-0000-0000-000000000000}"/>
          </ac:spMkLst>
        </pc:spChg>
      </pc:sldChg>
      <pc:sldChg chg="modSp">
        <pc:chgData name="ansley.fox@uga.edu" userId="S::urn:spo:guest#ansley.fox@uga.edu::" providerId="AD" clId="Web-{7214534B-8B65-B7A8-317E-C73018EA26A6}" dt="2025-08-05T01:27:37.236" v="8" actId="20577"/>
        <pc:sldMkLst>
          <pc:docMk/>
          <pc:sldMk cId="0" sldId="264"/>
        </pc:sldMkLst>
        <pc:spChg chg="mod">
          <ac:chgData name="ansley.fox@uga.edu" userId="S::urn:spo:guest#ansley.fox@uga.edu::" providerId="AD" clId="Web-{7214534B-8B65-B7A8-317E-C73018EA26A6}" dt="2025-08-05T01:27:37.236" v="8" actId="20577"/>
          <ac:spMkLst>
            <pc:docMk/>
            <pc:sldMk cId="0" sldId="264"/>
            <ac:spMk id="2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93f84bc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93f84bc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48779014a7_0_14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48779014a7_0_14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49f75a312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49f75a312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Whole tires can’t be sent to the landfill because…</a:t>
            </a:r>
            <a:br>
              <a:rPr lang="en-US"/>
            </a:br>
            <a:r>
              <a:rPr lang="en-US"/>
              <a:t>In fact, currently 48 states have legislation on scrap tires, with 38 of them banned from landfills in whole form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E9C3E612-6EBE-2B48-7D28-8EF436044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4dda1946d_6_344:notes">
            <a:extLst>
              <a:ext uri="{FF2B5EF4-FFF2-40B4-BE49-F238E27FC236}">
                <a16:creationId xmlns:a16="http://schemas.microsoft.com/office/drawing/2014/main" id="{438FCA8E-3CCF-5095-EE1B-728C030A92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4dda1946d_6_344:notes">
            <a:extLst>
              <a:ext uri="{FF2B5EF4-FFF2-40B4-BE49-F238E27FC236}">
                <a16:creationId xmlns:a16="http://schemas.microsoft.com/office/drawing/2014/main" id="{FB39B986-C335-1AA2-9398-E50B6B3D44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00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493f84b6a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493f84b6a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Don’t read this slide word for word!! Summarize!!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652625"/>
            <a:ext cx="4261200" cy="156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2382450"/>
            <a:ext cx="42612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230900" y="233800"/>
            <a:ext cx="9678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6775500" y="-92825"/>
            <a:ext cx="2544600" cy="52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720000" y="445026"/>
            <a:ext cx="47637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1528800" y="1869400"/>
            <a:ext cx="4294800" cy="16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Open Sans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cxnSp>
        <p:nvCxnSpPr>
          <p:cNvPr id="71" name="Google Shape;71;p15"/>
          <p:cNvCxnSpPr/>
          <p:nvPr/>
        </p:nvCxnSpPr>
        <p:spPr>
          <a:xfrm>
            <a:off x="-230900" y="233800"/>
            <a:ext cx="9678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15"/>
          <p:cNvSpPr/>
          <p:nvPr/>
        </p:nvSpPr>
        <p:spPr>
          <a:xfrm rot="5400000">
            <a:off x="6353650" y="2289750"/>
            <a:ext cx="5182200" cy="56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6775500" y="-92825"/>
            <a:ext cx="2544600" cy="52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6"/>
          <p:cNvSpPr>
            <a:spLocks noGrp="1"/>
          </p:cNvSpPr>
          <p:nvPr>
            <p:ph type="pic" idx="2"/>
          </p:nvPr>
        </p:nvSpPr>
        <p:spPr>
          <a:xfrm>
            <a:off x="5399900" y="150"/>
            <a:ext cx="3744000" cy="5143500"/>
          </a:xfrm>
          <a:prstGeom prst="round1Rect">
            <a:avLst>
              <a:gd name="adj" fmla="val 50000"/>
            </a:avLst>
          </a:prstGeom>
          <a:noFill/>
          <a:ln>
            <a:noFill/>
          </a:ln>
        </p:spPr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720000" y="793050"/>
            <a:ext cx="3899400" cy="13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720000" y="2162250"/>
            <a:ext cx="3899400" cy="17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1"/>
          </p:nvPr>
        </p:nvSpPr>
        <p:spPr>
          <a:xfrm>
            <a:off x="713225" y="1975200"/>
            <a:ext cx="47292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2"/>
          </p:nvPr>
        </p:nvSpPr>
        <p:spPr>
          <a:xfrm>
            <a:off x="713225" y="3817725"/>
            <a:ext cx="47292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3"/>
          </p:nvPr>
        </p:nvSpPr>
        <p:spPr>
          <a:xfrm>
            <a:off x="6059391" y="2283766"/>
            <a:ext cx="2364600" cy="16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4"/>
          </p:nvPr>
        </p:nvSpPr>
        <p:spPr>
          <a:xfrm>
            <a:off x="713225" y="1604594"/>
            <a:ext cx="4729200" cy="4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1600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ubTitle" idx="5"/>
          </p:nvPr>
        </p:nvSpPr>
        <p:spPr>
          <a:xfrm>
            <a:off x="713225" y="3423525"/>
            <a:ext cx="4729200" cy="4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1600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6"/>
          </p:nvPr>
        </p:nvSpPr>
        <p:spPr>
          <a:xfrm>
            <a:off x="6059400" y="1704005"/>
            <a:ext cx="2364600" cy="62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1600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9pPr>
          </a:lstStyle>
          <a:p>
            <a:endParaRPr/>
          </a:p>
        </p:txBody>
      </p:sp>
      <p:cxnSp>
        <p:nvCxnSpPr>
          <p:cNvPr id="86" name="Google Shape;86;p17"/>
          <p:cNvCxnSpPr/>
          <p:nvPr/>
        </p:nvCxnSpPr>
        <p:spPr>
          <a:xfrm>
            <a:off x="-230900" y="233800"/>
            <a:ext cx="9678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1"/>
          </p:nvPr>
        </p:nvSpPr>
        <p:spPr>
          <a:xfrm>
            <a:off x="713225" y="1767341"/>
            <a:ext cx="2388000" cy="1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2"/>
          </p:nvPr>
        </p:nvSpPr>
        <p:spPr>
          <a:xfrm>
            <a:off x="717930" y="1169265"/>
            <a:ext cx="2388000" cy="6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1600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3"/>
          </p:nvPr>
        </p:nvSpPr>
        <p:spPr>
          <a:xfrm>
            <a:off x="3373238" y="1767340"/>
            <a:ext cx="2392800" cy="1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4"/>
          </p:nvPr>
        </p:nvSpPr>
        <p:spPr>
          <a:xfrm>
            <a:off x="3377952" y="1169265"/>
            <a:ext cx="2392800" cy="6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1600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5"/>
          </p:nvPr>
        </p:nvSpPr>
        <p:spPr>
          <a:xfrm>
            <a:off x="6037875" y="1767341"/>
            <a:ext cx="2388000" cy="1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ubTitle" idx="6"/>
          </p:nvPr>
        </p:nvSpPr>
        <p:spPr>
          <a:xfrm>
            <a:off x="6042580" y="1169265"/>
            <a:ext cx="2388000" cy="6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1600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7"/>
          </p:nvPr>
        </p:nvSpPr>
        <p:spPr>
          <a:xfrm>
            <a:off x="713225" y="3567269"/>
            <a:ext cx="2388000" cy="1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8"/>
          </p:nvPr>
        </p:nvSpPr>
        <p:spPr>
          <a:xfrm>
            <a:off x="717930" y="2969193"/>
            <a:ext cx="2388000" cy="6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1600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ubTitle" idx="9"/>
          </p:nvPr>
        </p:nvSpPr>
        <p:spPr>
          <a:xfrm>
            <a:off x="3373238" y="3567265"/>
            <a:ext cx="2392800" cy="1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13"/>
          </p:nvPr>
        </p:nvSpPr>
        <p:spPr>
          <a:xfrm>
            <a:off x="3377952" y="2969190"/>
            <a:ext cx="2392800" cy="6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1600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14"/>
          </p:nvPr>
        </p:nvSpPr>
        <p:spPr>
          <a:xfrm>
            <a:off x="6037875" y="3567268"/>
            <a:ext cx="2388000" cy="1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5"/>
          </p:nvPr>
        </p:nvSpPr>
        <p:spPr>
          <a:xfrm>
            <a:off x="6042580" y="2969193"/>
            <a:ext cx="2388000" cy="6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1600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tkinson Hyperlegible Next SemiBold"/>
              <a:buNone/>
              <a:defRPr sz="24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9pPr>
          </a:lstStyle>
          <a:p>
            <a:endParaRPr/>
          </a:p>
        </p:txBody>
      </p:sp>
      <p:cxnSp>
        <p:nvCxnSpPr>
          <p:cNvPr id="101" name="Google Shape;101;p18"/>
          <p:cNvCxnSpPr/>
          <p:nvPr/>
        </p:nvCxnSpPr>
        <p:spPr>
          <a:xfrm>
            <a:off x="-230900" y="233800"/>
            <a:ext cx="9678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Google Shape;102;p18"/>
          <p:cNvSpPr/>
          <p:nvPr/>
        </p:nvSpPr>
        <p:spPr>
          <a:xfrm rot="5400000">
            <a:off x="6353650" y="2289750"/>
            <a:ext cx="5182200" cy="56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3189900" cy="88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1"/>
          </p:nvPr>
        </p:nvSpPr>
        <p:spPr>
          <a:xfrm>
            <a:off x="3903150" y="539500"/>
            <a:ext cx="4331400" cy="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20"/>
          <p:cNvCxnSpPr/>
          <p:nvPr/>
        </p:nvCxnSpPr>
        <p:spPr>
          <a:xfrm>
            <a:off x="-230900" y="233800"/>
            <a:ext cx="9678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20"/>
          <p:cNvSpPr/>
          <p:nvPr/>
        </p:nvSpPr>
        <p:spPr>
          <a:xfrm flipH="1">
            <a:off x="0" y="1359675"/>
            <a:ext cx="9144000" cy="3803100"/>
          </a:xfrm>
          <a:prstGeom prst="round1Rect">
            <a:avLst>
              <a:gd name="adj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Google Shape;112;p21"/>
          <p:cNvCxnSpPr/>
          <p:nvPr/>
        </p:nvCxnSpPr>
        <p:spPr>
          <a:xfrm>
            <a:off x="-230900" y="233800"/>
            <a:ext cx="9678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Google Shape;113;p21"/>
          <p:cNvSpPr/>
          <p:nvPr/>
        </p:nvSpPr>
        <p:spPr>
          <a:xfrm rot="5400000">
            <a:off x="6353650" y="2289750"/>
            <a:ext cx="5182200" cy="56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p22"/>
          <p:cNvCxnSpPr/>
          <p:nvPr/>
        </p:nvCxnSpPr>
        <p:spPr>
          <a:xfrm>
            <a:off x="-230900" y="233800"/>
            <a:ext cx="9678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4875" y="3092600"/>
            <a:ext cx="3855900" cy="1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835750"/>
            <a:ext cx="1258200" cy="915900"/>
          </a:xfrm>
          <a:prstGeom prst="rect">
            <a:avLst/>
          </a:prstGeom>
          <a:noFill/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/>
          <p:nvPr/>
        </p:nvSpPr>
        <p:spPr>
          <a:xfrm>
            <a:off x="-76975" y="-92825"/>
            <a:ext cx="2621700" cy="523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" name="Google Shape;17;p3"/>
          <p:cNvCxnSpPr/>
          <p:nvPr/>
        </p:nvCxnSpPr>
        <p:spPr>
          <a:xfrm>
            <a:off x="-230900" y="233800"/>
            <a:ext cx="9678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-230900" y="233800"/>
            <a:ext cx="9678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2;p4"/>
          <p:cNvSpPr/>
          <p:nvPr/>
        </p:nvSpPr>
        <p:spPr>
          <a:xfrm rot="5400000">
            <a:off x="6353650" y="2289750"/>
            <a:ext cx="5182200" cy="56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713225" y="3735727"/>
            <a:ext cx="70545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720025" y="2492787"/>
            <a:ext cx="70545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720000" y="2002013"/>
            <a:ext cx="7054500" cy="4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713297" y="3245050"/>
            <a:ext cx="7054500" cy="4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-230900" y="233800"/>
            <a:ext cx="9678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720000" y="445026"/>
            <a:ext cx="47637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>
            <a:off x="1528800" y="1869400"/>
            <a:ext cx="4294800" cy="16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Open Sans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cxnSp>
        <p:nvCxnSpPr>
          <p:cNvPr id="37" name="Google Shape;37;p7"/>
          <p:cNvCxnSpPr/>
          <p:nvPr/>
        </p:nvCxnSpPr>
        <p:spPr>
          <a:xfrm>
            <a:off x="-230900" y="233800"/>
            <a:ext cx="9678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7"/>
          <p:cNvSpPr/>
          <p:nvPr/>
        </p:nvSpPr>
        <p:spPr>
          <a:xfrm rot="5400000">
            <a:off x="6353650" y="2289750"/>
            <a:ext cx="5182200" cy="56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1768550" y="1307100"/>
            <a:ext cx="5607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135550" y="1441675"/>
            <a:ext cx="4872900" cy="11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135550" y="2784625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tkinson Hyperlegible Next Medium"/>
              <a:buNone/>
              <a:defRPr sz="2600">
                <a:solidFill>
                  <a:schemeClr val="dk1"/>
                </a:solidFill>
                <a:latin typeface="Atkinson Hyperlegible Next Medium"/>
                <a:ea typeface="Atkinson Hyperlegible Next Medium"/>
                <a:cs typeface="Atkinson Hyperlegible Next Medium"/>
                <a:sym typeface="Atkinson Hyperlegible Nex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 Next Medium"/>
              <a:buNone/>
              <a:defRPr sz="3500">
                <a:solidFill>
                  <a:schemeClr val="dk1"/>
                </a:solidFill>
                <a:latin typeface="Atkinson Hyperlegible Next Medium"/>
                <a:ea typeface="Atkinson Hyperlegible Next Medium"/>
                <a:cs typeface="Atkinson Hyperlegible Next Medium"/>
                <a:sym typeface="Atkinson Hyperlegible Nex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 Next Medium"/>
              <a:buNone/>
              <a:defRPr sz="3500">
                <a:solidFill>
                  <a:schemeClr val="dk1"/>
                </a:solidFill>
                <a:latin typeface="Atkinson Hyperlegible Next Medium"/>
                <a:ea typeface="Atkinson Hyperlegible Next Medium"/>
                <a:cs typeface="Atkinson Hyperlegible Next Medium"/>
                <a:sym typeface="Atkinson Hyperlegible Nex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 Next Medium"/>
              <a:buNone/>
              <a:defRPr sz="3500">
                <a:solidFill>
                  <a:schemeClr val="dk1"/>
                </a:solidFill>
                <a:latin typeface="Atkinson Hyperlegible Next Medium"/>
                <a:ea typeface="Atkinson Hyperlegible Next Medium"/>
                <a:cs typeface="Atkinson Hyperlegible Next Medium"/>
                <a:sym typeface="Atkinson Hyperlegible Nex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 Next Medium"/>
              <a:buNone/>
              <a:defRPr sz="3500">
                <a:solidFill>
                  <a:schemeClr val="dk1"/>
                </a:solidFill>
                <a:latin typeface="Atkinson Hyperlegible Next Medium"/>
                <a:ea typeface="Atkinson Hyperlegible Next Medium"/>
                <a:cs typeface="Atkinson Hyperlegible Next Medium"/>
                <a:sym typeface="Atkinson Hyperlegible Nex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 Next Medium"/>
              <a:buNone/>
              <a:defRPr sz="3500">
                <a:solidFill>
                  <a:schemeClr val="dk1"/>
                </a:solidFill>
                <a:latin typeface="Atkinson Hyperlegible Next Medium"/>
                <a:ea typeface="Atkinson Hyperlegible Next Medium"/>
                <a:cs typeface="Atkinson Hyperlegible Next Medium"/>
                <a:sym typeface="Atkinson Hyperlegible Nex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 Next Medium"/>
              <a:buNone/>
              <a:defRPr sz="3500">
                <a:solidFill>
                  <a:schemeClr val="dk1"/>
                </a:solidFill>
                <a:latin typeface="Atkinson Hyperlegible Next Medium"/>
                <a:ea typeface="Atkinson Hyperlegible Next Medium"/>
                <a:cs typeface="Atkinson Hyperlegible Next Medium"/>
                <a:sym typeface="Atkinson Hyperlegible Nex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 Next Medium"/>
              <a:buNone/>
              <a:defRPr sz="3500">
                <a:solidFill>
                  <a:schemeClr val="dk1"/>
                </a:solidFill>
                <a:latin typeface="Atkinson Hyperlegible Next Medium"/>
                <a:ea typeface="Atkinson Hyperlegible Next Medium"/>
                <a:cs typeface="Atkinson Hyperlegible Next Medium"/>
                <a:sym typeface="Atkinson Hyperlegible Nex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tkinson Hyperlegible Next Medium"/>
              <a:buNone/>
              <a:defRPr sz="3500">
                <a:solidFill>
                  <a:schemeClr val="dk1"/>
                </a:solidFill>
                <a:latin typeface="Atkinson Hyperlegible Next Medium"/>
                <a:ea typeface="Atkinson Hyperlegible Next Medium"/>
                <a:cs typeface="Atkinson Hyperlegible Next Medium"/>
                <a:sym typeface="Atkinson Hyperlegible Next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61" r:id="rId10"/>
    <p:sldLayoutId id="2147483662" r:id="rId11"/>
    <p:sldLayoutId id="2147483663" r:id="rId12"/>
    <p:sldLayoutId id="2147483664" r:id="rId13"/>
    <p:sldLayoutId id="2147483666" r:id="rId14"/>
    <p:sldLayoutId id="2147483667" r:id="rId15"/>
    <p:sldLayoutId id="2147483668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kalbcountyga.gov/news/dekalb-cleans-illegal-tire-dump-site" TargetMode="External"/><Relationship Id="rId3" Type="http://schemas.openxmlformats.org/officeDocument/2006/relationships/hyperlink" Target="https://eco-act.org/wp-content/uploads/2014/04/T.I.R.E.D-small.pdf" TargetMode="External"/><Relationship Id="rId7" Type="http://schemas.openxmlformats.org/officeDocument/2006/relationships/hyperlink" Target="https://archive.epa.gov/epawaste/conserve/materials/tires/web/html/basic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etrorecycling.net/post/tires-in-landfills" TargetMode="External"/><Relationship Id="rId5" Type="http://schemas.openxmlformats.org/officeDocument/2006/relationships/hyperlink" Target="https://www.epa.gov/facts-and-figures-about-materials-waste-and-recycling/durable-goods-product-specific-data" TargetMode="External"/><Relationship Id="rId4" Type="http://schemas.openxmlformats.org/officeDocument/2006/relationships/hyperlink" Target="https://www.wsbtv.com/news/local/dekalb-county/3-arrested-dekalb-county-illegal-tire-dumping-cases-including-front-pre-school/XP7O2CFZG5AVBAM3YQ23WKAKHM/" TargetMode="External"/><Relationship Id="rId9" Type="http://schemas.openxmlformats.org/officeDocument/2006/relationships/hyperlink" Target="https://www.fox5atlanta.com/news/illegal-tire-dumping-dekalb-county-3-people-arrest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gupta3044@gatech.edu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mailto:ansley.fox@uga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>
            <a:spLocks noGrp="1"/>
          </p:cNvSpPr>
          <p:nvPr>
            <p:ph type="ctrTitle"/>
          </p:nvPr>
        </p:nvSpPr>
        <p:spPr>
          <a:xfrm>
            <a:off x="713225" y="652625"/>
            <a:ext cx="4532106" cy="156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Tire Recycling Initiative</a:t>
            </a:r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ubTitle" idx="1"/>
          </p:nvPr>
        </p:nvSpPr>
        <p:spPr>
          <a:xfrm>
            <a:off x="713224" y="2382450"/>
            <a:ext cx="4382757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Aneesh Gupta and Ansley Fox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Carbon Reduction Challenge Summer 2025</a:t>
            </a:r>
            <a:endParaRPr/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3"/>
          <a:srcRect l="31803" r="31803"/>
          <a:stretch/>
        </p:blipFill>
        <p:spPr>
          <a:xfrm>
            <a:off x="5399900" y="0"/>
            <a:ext cx="3744000" cy="5143800"/>
          </a:xfrm>
          <a:prstGeom prst="round1Rect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2050" name="Picture 2" descr="Georgia Tech Rebrand — Mark Ziemer • Design and Art Direction">
            <a:extLst>
              <a:ext uri="{FF2B5EF4-FFF2-40B4-BE49-F238E27FC236}">
                <a16:creationId xmlns:a16="http://schemas.microsoft.com/office/drawing/2014/main" id="{8F561DE6-45DD-3B58-1C8E-1F9E39CD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4" y="4382998"/>
            <a:ext cx="2147299" cy="7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360" name="Google Shape;360;p43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009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u="sng">
              <a:solidFill>
                <a:schemeClr val="hlink"/>
              </a:solidFill>
            </a:endParaRPr>
          </a:p>
          <a:p>
            <a:pPr lvl="0">
              <a:buFontTx/>
              <a:buChar char="-"/>
            </a:pPr>
            <a:r>
              <a:rPr lang="en-US">
                <a:hlinkClick r:id="rId3"/>
              </a:rPr>
              <a:t>https://eco-act.org/wp-content/uploads/2014/04/T.I.R.E.D-small.pdf</a:t>
            </a:r>
            <a:endParaRPr lang="en-US"/>
          </a:p>
          <a:p>
            <a:pPr lvl="0">
              <a:buFontTx/>
              <a:buChar char="-"/>
            </a:pPr>
            <a:r>
              <a:rPr lang="en-US">
                <a:hlinkClick r:id="rId4"/>
              </a:rPr>
              <a:t>https://www.wsbtv.com/news/local/dekalb-county/3-arrested-dekalb-county-illegal-tire-dumping-cases-including-front-pre-school/XP7O2CFZG5AVBAM3YQ23WKAKHM/</a:t>
            </a:r>
            <a:endParaRPr lang="en-US"/>
          </a:p>
          <a:p>
            <a:pPr lvl="0">
              <a:buFontTx/>
              <a:buChar char="-"/>
            </a:pPr>
            <a:r>
              <a:rPr lang="en-US">
                <a:hlinkClick r:id="rId5"/>
              </a:rPr>
              <a:t>https://www.epa.gov/facts-and-figures-about-materials-waste-and-recycling/durable-goods-product-specific-data</a:t>
            </a:r>
            <a:endParaRPr lang="en-US"/>
          </a:p>
          <a:p>
            <a:pPr lvl="0">
              <a:buFontTx/>
              <a:buChar char="-"/>
            </a:pPr>
            <a:r>
              <a:rPr lang="en-US">
                <a:hlinkClick r:id="rId6"/>
              </a:rPr>
              <a:t>https://www.metrorecycling.net/post/tires-in-landfills</a:t>
            </a:r>
            <a:endParaRPr lang="en-US"/>
          </a:p>
          <a:p>
            <a:pPr lvl="0">
              <a:buFontTx/>
              <a:buChar char="-"/>
            </a:pPr>
            <a:r>
              <a:rPr lang="en-US">
                <a:hlinkClick r:id="rId7"/>
              </a:rPr>
              <a:t>https://archive.epa.gov/epawaste/conserve/materials/tires/web/html/basic.html</a:t>
            </a:r>
            <a:endParaRPr lang="en-US"/>
          </a:p>
          <a:p>
            <a:pPr lvl="0">
              <a:buFontTx/>
              <a:buChar char="-"/>
            </a:pPr>
            <a:r>
              <a:rPr lang="en-US">
                <a:hlinkClick r:id="rId8"/>
              </a:rPr>
              <a:t>https://www.dekalbcountyga.gov/news/dekalb-cleans-illegal-tire-dump-site</a:t>
            </a:r>
            <a:endParaRPr lang="en-US"/>
          </a:p>
          <a:p>
            <a:pPr lvl="0">
              <a:buFontTx/>
              <a:buChar char="-"/>
            </a:pPr>
            <a:r>
              <a:rPr lang="en-US">
                <a:hlinkClick r:id="rId9"/>
              </a:rPr>
              <a:t>https://www.fox5atlanta.com/news/illegal-tire-dumping-dekalb-county-3-people-arrested</a:t>
            </a:r>
            <a:endParaRPr lang="en-US"/>
          </a:p>
          <a:p>
            <a:pPr lvl="0">
              <a:buFontTx/>
              <a:buChar char="-"/>
            </a:pPr>
            <a:r>
              <a:rPr lang="en-US"/>
              <a:t>https://</a:t>
            </a:r>
            <a:r>
              <a:rPr lang="en-US" err="1"/>
              <a:t>www.decaturish.com</a:t>
            </a:r>
            <a:r>
              <a:rPr lang="en-US"/>
              <a:t>/news/</a:t>
            </a:r>
            <a:r>
              <a:rPr lang="en-US" err="1"/>
              <a:t>dekalb</a:t>
            </a:r>
            <a:r>
              <a:rPr lang="en-US"/>
              <a:t>/dekalb-county-investigates-illegal-tire-dumping-asks-for-the-public-s-help/article_277438aa-0aa3-50e9-a044-cf7b19ee9262.html</a:t>
            </a:r>
          </a:p>
          <a:p>
            <a:pPr marL="152400" lvl="0" indent="0">
              <a:buNone/>
            </a:pPr>
            <a:endParaRPr lang="en-US"/>
          </a:p>
        </p:txBody>
      </p:sp>
      <p:sp>
        <p:nvSpPr>
          <p:cNvPr id="361" name="Google Shape;361;p43"/>
          <p:cNvSpPr/>
          <p:nvPr/>
        </p:nvSpPr>
        <p:spPr>
          <a:xfrm>
            <a:off x="7373875" y="4225100"/>
            <a:ext cx="1056900" cy="378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rPr>
              <a:t>↑</a:t>
            </a:r>
            <a:endParaRPr sz="1000">
              <a:solidFill>
                <a:schemeClr val="dk1"/>
              </a:solidFill>
              <a:latin typeface="Albert Sans Medium"/>
              <a:ea typeface="Albert Sans Medium"/>
              <a:cs typeface="Albert Sans Medium"/>
              <a:sym typeface="Albert Sa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0"/>
          <p:cNvPicPr preferRelativeResize="0"/>
          <p:nvPr/>
        </p:nvPicPr>
        <p:blipFill>
          <a:blip r:embed="rId3"/>
          <a:srcRect l="28674" r="28674"/>
          <a:stretch/>
        </p:blipFill>
        <p:spPr>
          <a:xfrm flipH="1">
            <a:off x="0" y="0"/>
            <a:ext cx="3428100" cy="5143800"/>
          </a:xfrm>
          <a:prstGeom prst="round1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4574875" y="3092600"/>
            <a:ext cx="3855900" cy="15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Task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719998" y="445026"/>
            <a:ext cx="7653439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Tire </a:t>
            </a:r>
            <a:r>
              <a:rPr lang="en" err="1"/>
              <a:t>Recycli</a:t>
            </a:r>
            <a:r>
              <a:rPr lang="en-US"/>
              <a:t>ng</a:t>
            </a:r>
            <a:r>
              <a:rPr lang="en"/>
              <a:t> Initiative for Tucker, GA!</a:t>
            </a:r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subTitle" idx="1"/>
          </p:nvPr>
        </p:nvSpPr>
        <p:spPr>
          <a:xfrm>
            <a:off x="1528800" y="1869400"/>
            <a:ext cx="6154624" cy="16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About Tucker: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Population of about 35,000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Became a city November 2015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Relies on DeKalb County for public services, water, and sanitation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/>
          </a:p>
          <a:p>
            <a:pPr marL="0" lvl="0" indent="0">
              <a:buSzPts val="1100"/>
              <a:buNone/>
            </a:pPr>
            <a:r>
              <a:rPr lang="en-US"/>
              <a:t>Tucker’s Advice for Us:</a:t>
            </a:r>
          </a:p>
          <a:p>
            <a:pPr lvl="0" indent="-317500">
              <a:buSzPts val="1400"/>
            </a:pPr>
            <a:r>
              <a:rPr lang="en-US"/>
              <a:t>Utilize GA EPD funding to create a tire amnesty event</a:t>
            </a:r>
          </a:p>
          <a:p>
            <a:pPr lvl="0" indent="-317500">
              <a:buSzPts val="1400"/>
            </a:pPr>
            <a:r>
              <a:rPr lang="en-US"/>
              <a:t>Tire Amnesty Event: an event on city property where residents can bring used tires for free and all transportation and processing will be paid for</a:t>
            </a:r>
          </a:p>
        </p:txBody>
      </p:sp>
      <p:sp>
        <p:nvSpPr>
          <p:cNvPr id="176" name="Google Shape;176;p31"/>
          <p:cNvSpPr/>
          <p:nvPr/>
        </p:nvSpPr>
        <p:spPr>
          <a:xfrm>
            <a:off x="720000" y="1926366"/>
            <a:ext cx="656400" cy="2631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rPr>
              <a:t>→</a:t>
            </a:r>
            <a:endParaRPr sz="1000">
              <a:solidFill>
                <a:schemeClr val="dk1"/>
              </a:solidFill>
              <a:latin typeface="Albert Sans Medium"/>
              <a:ea typeface="Albert Sans Medium"/>
              <a:cs typeface="Albert Sans Medium"/>
              <a:sym typeface="Albert Sa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720000" y="45411"/>
            <a:ext cx="3899400" cy="13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discovered</a:t>
            </a:r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subTitle" idx="1"/>
          </p:nvPr>
        </p:nvSpPr>
        <p:spPr>
          <a:xfrm>
            <a:off x="720000" y="1414611"/>
            <a:ext cx="3899400" cy="17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30/30 of the Tucker Residents we interviewed said they dispose of their tires through a company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/>
              <a:t>Whi</a:t>
            </a:r>
            <a:r>
              <a:rPr lang="en-US" err="1"/>
              <a:t>ch</a:t>
            </a:r>
            <a:r>
              <a:rPr lang="en"/>
              <a:t> led us to discover: </a:t>
            </a:r>
            <a:r>
              <a:rPr lang="en" b="1"/>
              <a:t>Georgia Law bans whole tires from being sent to the landfill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b="1"/>
              <a:t>The residents were not going to be our target!</a:t>
            </a:r>
          </a:p>
        </p:txBody>
      </p:sp>
      <p:pic>
        <p:nvPicPr>
          <p:cNvPr id="7" name="Google Shape;133;p27">
            <a:extLst>
              <a:ext uri="{FF2B5EF4-FFF2-40B4-BE49-F238E27FC236}">
                <a16:creationId xmlns:a16="http://schemas.microsoft.com/office/drawing/2014/main" id="{BC874EA1-DAE1-2D56-66ED-791307B7AE7D}"/>
              </a:ext>
            </a:extLst>
          </p:cNvPr>
          <p:cNvPicPr preferRelativeResize="0"/>
          <p:nvPr/>
        </p:nvPicPr>
        <p:blipFill>
          <a:blip r:embed="rId3"/>
          <a:srcRect l="25761" r="25761"/>
          <a:stretch/>
        </p:blipFill>
        <p:spPr>
          <a:xfrm>
            <a:off x="5399900" y="0"/>
            <a:ext cx="3744000" cy="5143800"/>
          </a:xfrm>
          <a:prstGeom prst="round1Rect">
            <a:avLst>
              <a:gd name="adj" fmla="val 500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hand holding dirt in front of tires&#10;&#10;AI-generated content may be incorrect.">
            <a:extLst>
              <a:ext uri="{FF2B5EF4-FFF2-40B4-BE49-F238E27FC236}">
                <a16:creationId xmlns:a16="http://schemas.microsoft.com/office/drawing/2014/main" id="{748F36D7-E211-F192-3F07-4A6AE3462BDE}"/>
              </a:ext>
            </a:extLst>
          </p:cNvPr>
          <p:cNvPicPr>
            <a:picLocks/>
          </p:cNvPicPr>
          <p:nvPr/>
        </p:nvPicPr>
        <p:blipFill>
          <a:blip r:embed="rId3"/>
          <a:srcRect l="38070"/>
          <a:stretch>
            <a:fillRect/>
          </a:stretch>
        </p:blipFill>
        <p:spPr>
          <a:xfrm>
            <a:off x="6277509" y="202342"/>
            <a:ext cx="2712379" cy="2006210"/>
          </a:xfrm>
          <a:prstGeom prst="snip2DiagRect">
            <a:avLst/>
          </a:prstGeom>
        </p:spPr>
      </p:pic>
      <p:sp>
        <p:nvSpPr>
          <p:cNvPr id="189" name="Google Shape;189;p33"/>
          <p:cNvSpPr txBox="1">
            <a:spLocks noGrp="1"/>
          </p:cNvSpPr>
          <p:nvPr>
            <p:ph type="subTitle" idx="2"/>
          </p:nvPr>
        </p:nvSpPr>
        <p:spPr>
          <a:xfrm>
            <a:off x="720000" y="1992544"/>
            <a:ext cx="7054500" cy="676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/>
              <a:t>All employ processors that claim to process tires in an environmentally friendly way (ex. Hero Tires, Liberty Tires, Trade Your Tires)</a:t>
            </a:r>
          </a:p>
        </p:txBody>
      </p:sp>
      <p:sp>
        <p:nvSpPr>
          <p:cNvPr id="190" name="Google Shape;190;p33"/>
          <p:cNvSpPr txBox="1">
            <a:spLocks noGrp="1"/>
          </p:cNvSpPr>
          <p:nvPr>
            <p:ph type="subTitle" idx="3"/>
          </p:nvPr>
        </p:nvSpPr>
        <p:spPr>
          <a:xfrm>
            <a:off x="720000" y="1502044"/>
            <a:ext cx="7054500" cy="4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 of the 8 tire businesses we went to, 5 gave us their information</a:t>
            </a:r>
            <a:endParaRPr/>
          </a:p>
        </p:txBody>
      </p:sp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So, We Changed Direction</a:t>
            </a:r>
            <a:br>
              <a:rPr lang="en"/>
            </a:br>
            <a:r>
              <a:rPr lang="en"/>
              <a:t>	</a:t>
            </a:r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subTitle" idx="1"/>
          </p:nvPr>
        </p:nvSpPr>
        <p:spPr>
          <a:xfrm>
            <a:off x="713225" y="3376132"/>
            <a:ext cx="7054500" cy="1103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/>
              <a:t>Shred tires to be sent to the landfill (takes ~50-80 years to decompose)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/>
              <a:t>Shred tires to be sold to another business to reuse (ex.  Lehigh Technologies)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/>
              <a:t>Transformed into Tire-Derived Fuel (TDF) which is a sustainable alternative to fossil fuel</a:t>
            </a:r>
          </a:p>
          <a:p>
            <a:pPr marL="628650" lvl="1" indent="-171450" algn="l">
              <a:buFontTx/>
              <a:buChar char="-"/>
            </a:pPr>
            <a:r>
              <a:rPr lang="en"/>
              <a:t>TDF produces about 25% more energy than an equivalent amount of coal									</a:t>
            </a:r>
          </a:p>
        </p:txBody>
      </p:sp>
      <p:sp>
        <p:nvSpPr>
          <p:cNvPr id="193" name="Google Shape;193;p33"/>
          <p:cNvSpPr txBox="1">
            <a:spLocks noGrp="1"/>
          </p:cNvSpPr>
          <p:nvPr>
            <p:ph type="subTitle" idx="4"/>
          </p:nvPr>
        </p:nvSpPr>
        <p:spPr>
          <a:xfrm>
            <a:off x="713297" y="2885456"/>
            <a:ext cx="7054500" cy="4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mean to ”process” tires?</a:t>
            </a:r>
            <a:endParaRPr/>
          </a:p>
        </p:txBody>
      </p:sp>
      <p:sp>
        <p:nvSpPr>
          <p:cNvPr id="3" name="Google Shape;190;p33">
            <a:extLst>
              <a:ext uri="{FF2B5EF4-FFF2-40B4-BE49-F238E27FC236}">
                <a16:creationId xmlns:a16="http://schemas.microsoft.com/office/drawing/2014/main" id="{8B4DC68A-E550-D5E1-0A29-9630D16650D0}"/>
              </a:ext>
            </a:extLst>
          </p:cNvPr>
          <p:cNvSpPr txBox="1">
            <a:spLocks/>
          </p:cNvSpPr>
          <p:nvPr/>
        </p:nvSpPr>
        <p:spPr>
          <a:xfrm>
            <a:off x="1532799" y="714947"/>
            <a:ext cx="70545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1400"/>
              <a:t>and researched local tire businesses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9179ED8D-3D50-F08E-5EBC-225D0C61D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>
            <a:extLst>
              <a:ext uri="{FF2B5EF4-FFF2-40B4-BE49-F238E27FC236}">
                <a16:creationId xmlns:a16="http://schemas.microsoft.com/office/drawing/2014/main" id="{46B4358D-89E1-0EF3-5603-6CD59EA40C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Real Problem: Illegal Tire Dumping</a:t>
            </a:r>
            <a:endParaRPr/>
          </a:p>
        </p:txBody>
      </p:sp>
      <p:sp>
        <p:nvSpPr>
          <p:cNvPr id="203" name="Google Shape;203;p34">
            <a:extLst>
              <a:ext uri="{FF2B5EF4-FFF2-40B4-BE49-F238E27FC236}">
                <a16:creationId xmlns:a16="http://schemas.microsoft.com/office/drawing/2014/main" id="{81511CAD-6A2F-EA5F-DD29-D2C892E92D8F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720000" y="1664023"/>
            <a:ext cx="4765036" cy="23581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Tire processors want to avoid paying the processing fee they charge customers for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2010, GA estimated about 11% of scrap tires were illegally dumped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Dekalb County is no stranger: 19 counts of illegal dumping since Jan 1 of this year</a:t>
            </a:r>
          </a:p>
          <a:p>
            <a:endParaRPr lang="en-US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4">
            <a:extLst>
              <a:ext uri="{FF2B5EF4-FFF2-40B4-BE49-F238E27FC236}">
                <a16:creationId xmlns:a16="http://schemas.microsoft.com/office/drawing/2014/main" id="{E663DDD1-F57D-4B72-3605-09E0C8CDC66E}"/>
              </a:ext>
            </a:extLst>
          </p:cNvPr>
          <p:cNvSpPr/>
          <p:nvPr/>
        </p:nvSpPr>
        <p:spPr>
          <a:xfrm>
            <a:off x="7895541" y="4698475"/>
            <a:ext cx="1056900" cy="378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rPr>
              <a:t>→</a:t>
            </a:r>
            <a:endParaRPr sz="1000">
              <a:solidFill>
                <a:schemeClr val="dk1"/>
              </a:solidFill>
              <a:latin typeface="Albert Sans Medium"/>
              <a:ea typeface="Albert Sans Medium"/>
              <a:cs typeface="Albert Sans Medium"/>
              <a:sym typeface="Albert Sans Medium"/>
            </a:endParaRPr>
          </a:p>
        </p:txBody>
      </p:sp>
      <p:cxnSp>
        <p:nvCxnSpPr>
          <p:cNvPr id="207" name="Google Shape;207;p34">
            <a:extLst>
              <a:ext uri="{FF2B5EF4-FFF2-40B4-BE49-F238E27FC236}">
                <a16:creationId xmlns:a16="http://schemas.microsoft.com/office/drawing/2014/main" id="{E202FF16-CFDB-C082-55C4-B99E8A6F3E75}"/>
              </a:ext>
            </a:extLst>
          </p:cNvPr>
          <p:cNvCxnSpPr/>
          <p:nvPr/>
        </p:nvCxnSpPr>
        <p:spPr>
          <a:xfrm>
            <a:off x="5591911" y="1258350"/>
            <a:ext cx="0" cy="316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203;p34">
            <a:extLst>
              <a:ext uri="{FF2B5EF4-FFF2-40B4-BE49-F238E27FC236}">
                <a16:creationId xmlns:a16="http://schemas.microsoft.com/office/drawing/2014/main" id="{958F295E-30B7-AF6B-4F79-5DB45E92C862}"/>
              </a:ext>
            </a:extLst>
          </p:cNvPr>
          <p:cNvSpPr txBox="1">
            <a:spLocks/>
          </p:cNvSpPr>
          <p:nvPr/>
        </p:nvSpPr>
        <p:spPr>
          <a:xfrm>
            <a:off x="6053124" y="1258350"/>
            <a:ext cx="2577166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 Next SemiBold"/>
              <a:buNone/>
              <a:defRPr sz="1600" b="0" i="0" u="none" strike="noStrike" cap="none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 Next SemiBold"/>
              <a:buNone/>
              <a:defRPr sz="2400" b="0" i="0" u="none" strike="noStrike" cap="none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 Next SemiBold"/>
              <a:buNone/>
              <a:defRPr sz="2400" b="0" i="0" u="none" strike="noStrike" cap="none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 Next SemiBold"/>
              <a:buNone/>
              <a:defRPr sz="2400" b="0" i="0" u="none" strike="noStrike" cap="none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 Next SemiBold"/>
              <a:buNone/>
              <a:defRPr sz="2400" b="0" i="0" u="none" strike="noStrike" cap="none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 Next SemiBold"/>
              <a:buNone/>
              <a:defRPr sz="2400" b="0" i="0" u="none" strike="noStrike" cap="none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 Next SemiBold"/>
              <a:buNone/>
              <a:defRPr sz="2400" b="0" i="0" u="none" strike="noStrike" cap="none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 Next SemiBold"/>
              <a:buNone/>
              <a:defRPr sz="2400" b="0" i="0" u="none" strike="noStrike" cap="none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 Next SemiBold"/>
              <a:buNone/>
              <a:defRPr sz="2400" b="0" i="0" u="none" strike="noStrike" cap="none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9pPr>
          </a:lstStyle>
          <a:p>
            <a:pPr marL="0" indent="0"/>
            <a:r>
              <a:rPr lang="en-US" sz="2400" b="1"/>
              <a:t>NOTABLE NEWS</a:t>
            </a:r>
          </a:p>
        </p:txBody>
      </p:sp>
      <p:sp>
        <p:nvSpPr>
          <p:cNvPr id="3" name="Subtitle 12">
            <a:extLst>
              <a:ext uri="{FF2B5EF4-FFF2-40B4-BE49-F238E27FC236}">
                <a16:creationId xmlns:a16="http://schemas.microsoft.com/office/drawing/2014/main" id="{978526FD-C942-1711-A314-83A979ED1202}"/>
              </a:ext>
            </a:extLst>
          </p:cNvPr>
          <p:cNvSpPr txBox="1">
            <a:spLocks/>
          </p:cNvSpPr>
          <p:nvPr/>
        </p:nvSpPr>
        <p:spPr>
          <a:xfrm>
            <a:off x="5718440" y="1664023"/>
            <a:ext cx="3246534" cy="269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r>
              <a:rPr lang="en-US"/>
              <a:t>June 2025: </a:t>
            </a:r>
          </a:p>
          <a:p>
            <a:pPr>
              <a:buFontTx/>
              <a:buChar char="-"/>
            </a:pPr>
            <a:r>
              <a:rPr lang="en-US"/>
              <a:t>3 arrested in response to illegal tire dumping</a:t>
            </a:r>
          </a:p>
          <a:p>
            <a:pPr>
              <a:buFontTx/>
              <a:buChar char="-"/>
            </a:pPr>
            <a:r>
              <a:rPr lang="en-US"/>
              <a:t>Hundreds of tires dumped outside of a pre school</a:t>
            </a:r>
          </a:p>
          <a:p>
            <a:pPr>
              <a:buFontTx/>
              <a:buChar char="-"/>
            </a:pPr>
            <a:r>
              <a:rPr lang="en-US"/>
              <a:t>Staffers at preschool believe clean up has been ”too slow”</a:t>
            </a:r>
          </a:p>
          <a:p>
            <a:pPr marL="152400" indent="0"/>
            <a:endParaRPr lang="en-US"/>
          </a:p>
          <a:p>
            <a:pPr marL="152400" indent="0"/>
            <a:r>
              <a:rPr lang="en-US"/>
              <a:t>December 2017:</a:t>
            </a:r>
          </a:p>
          <a:p>
            <a:pPr marL="323850" indent="-171450">
              <a:buFontTx/>
              <a:buChar char="-"/>
            </a:pPr>
            <a:r>
              <a:rPr lang="en-US"/>
              <a:t>20,000 tires were found in Fork Creek Mountain Park</a:t>
            </a:r>
          </a:p>
          <a:p>
            <a:pPr marL="323850" indent="-171450">
              <a:buFontTx/>
              <a:buChar char="-"/>
            </a:pPr>
            <a:r>
              <a:rPr lang="en-US"/>
              <a:t>Led to a cleanup crew between 6 county departments</a:t>
            </a:r>
          </a:p>
          <a:p>
            <a:pPr marL="323850" indent="-171450">
              <a:buFontTx/>
              <a:buChar char="-"/>
            </a:pPr>
            <a:endParaRPr lang="en-US"/>
          </a:p>
          <a:p>
            <a:pPr marL="152400" indent="0"/>
            <a:endParaRPr lang="en-US"/>
          </a:p>
        </p:txBody>
      </p:sp>
      <p:pic>
        <p:nvPicPr>
          <p:cNvPr id="5" name="Picture 4" descr="A pile of tires on a building&#10;&#10;AI-generated content may be incorrect.">
            <a:extLst>
              <a:ext uri="{FF2B5EF4-FFF2-40B4-BE49-F238E27FC236}">
                <a16:creationId xmlns:a16="http://schemas.microsoft.com/office/drawing/2014/main" id="{C0355C3D-CDDE-29F9-6335-81FDFF1A29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728"/>
          <a:stretch>
            <a:fillRect/>
          </a:stretch>
        </p:blipFill>
        <p:spPr>
          <a:xfrm>
            <a:off x="1351396" y="3293173"/>
            <a:ext cx="3199778" cy="178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8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Big Is This Problem?</a:t>
            </a:r>
            <a:endParaRPr/>
          </a:p>
        </p:txBody>
      </p:sp>
      <p:sp>
        <p:nvSpPr>
          <p:cNvPr id="203" name="Google Shape;203;p34"/>
          <p:cNvSpPr txBox="1">
            <a:spLocks noGrp="1"/>
          </p:cNvSpPr>
          <p:nvPr>
            <p:ph type="subTitle" idx="4"/>
          </p:nvPr>
        </p:nvSpPr>
        <p:spPr>
          <a:xfrm>
            <a:off x="5921773" y="3957450"/>
            <a:ext cx="2889803" cy="4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2018, about 18% of tires were sent to the landfill, an improvement since the 71% in 1960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Tires are combusted or recycled in roughly equivalent amounts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One tire produces about 81 pounds of CO2, equivalent to 4.5 gallons of gasoline</a:t>
            </a:r>
            <a:endParaRPr/>
          </a:p>
        </p:txBody>
      </p:sp>
      <p:sp>
        <p:nvSpPr>
          <p:cNvPr id="206" name="Google Shape;206;p34"/>
          <p:cNvSpPr/>
          <p:nvPr/>
        </p:nvSpPr>
        <p:spPr>
          <a:xfrm>
            <a:off x="7895541" y="4698475"/>
            <a:ext cx="1056900" cy="378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rPr>
              <a:t>→</a:t>
            </a:r>
            <a:endParaRPr sz="1000">
              <a:solidFill>
                <a:schemeClr val="dk1"/>
              </a:solidFill>
              <a:latin typeface="Albert Sans Medium"/>
              <a:ea typeface="Albert Sans Medium"/>
              <a:cs typeface="Albert Sans Medium"/>
              <a:sym typeface="Albert Sans Medium"/>
            </a:endParaRPr>
          </a:p>
        </p:txBody>
      </p:sp>
      <p:cxnSp>
        <p:nvCxnSpPr>
          <p:cNvPr id="207" name="Google Shape;207;p34"/>
          <p:cNvCxnSpPr/>
          <p:nvPr/>
        </p:nvCxnSpPr>
        <p:spPr>
          <a:xfrm>
            <a:off x="5725475" y="1258350"/>
            <a:ext cx="0" cy="316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Picture 8" descr="A table with numbers and a number of objects&#10;&#10;AI-generated content may be incorrect.">
            <a:extLst>
              <a:ext uri="{FF2B5EF4-FFF2-40B4-BE49-F238E27FC236}">
                <a16:creationId xmlns:a16="http://schemas.microsoft.com/office/drawing/2014/main" id="{521DCAFE-344B-27F3-BD0F-80B15622B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25" y="1340373"/>
            <a:ext cx="4657493" cy="1502727"/>
          </a:xfrm>
          <a:prstGeom prst="rect">
            <a:avLst/>
          </a:prstGeom>
        </p:spPr>
      </p:pic>
      <p:pic>
        <p:nvPicPr>
          <p:cNvPr id="11" name="Picture 10" descr="A poster of tires and gas emissions&#10;&#10;AI-generated content may be incorrect.">
            <a:extLst>
              <a:ext uri="{FF2B5EF4-FFF2-40B4-BE49-F238E27FC236}">
                <a16:creationId xmlns:a16="http://schemas.microsoft.com/office/drawing/2014/main" id="{ACAAD004-06C9-6FBD-2C99-9907AB36E0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5276" b="24465"/>
          <a:stretch>
            <a:fillRect/>
          </a:stretch>
        </p:blipFill>
        <p:spPr>
          <a:xfrm>
            <a:off x="720000" y="3064521"/>
            <a:ext cx="4336557" cy="18289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38A6D5-A263-A301-7E77-AA74E184CF0F}"/>
              </a:ext>
            </a:extLst>
          </p:cNvPr>
          <p:cNvSpPr txBox="1"/>
          <p:nvPr/>
        </p:nvSpPr>
        <p:spPr>
          <a:xfrm>
            <a:off x="4572000" y="2852893"/>
            <a:ext cx="18569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accent3"/>
                </a:solidFill>
              </a:rPr>
              <a:t>Source: EPA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1CDF79-8E21-2380-FDC0-2997D9060D54}"/>
              </a:ext>
            </a:extLst>
          </p:cNvPr>
          <p:cNvSpPr txBox="1"/>
          <p:nvPr/>
        </p:nvSpPr>
        <p:spPr>
          <a:xfrm>
            <a:off x="3537080" y="4861931"/>
            <a:ext cx="21883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accent3"/>
                </a:solidFill>
              </a:rPr>
              <a:t>Source: </a:t>
            </a:r>
            <a:r>
              <a:rPr lang="en-US" sz="800" err="1">
                <a:solidFill>
                  <a:schemeClr val="accent3"/>
                </a:solidFill>
              </a:rPr>
              <a:t>recycledrubberfacts.org</a:t>
            </a:r>
            <a:endParaRPr lang="en-US" sz="8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Should We Do?</a:t>
            </a: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213" name="Google Shape;213;p35"/>
          <p:cNvSpPr txBox="1">
            <a:spLocks noGrp="1"/>
          </p:cNvSpPr>
          <p:nvPr>
            <p:ph type="subTitle" idx="1"/>
          </p:nvPr>
        </p:nvSpPr>
        <p:spPr>
          <a:xfrm>
            <a:off x="363906" y="1993373"/>
            <a:ext cx="2388000" cy="1335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 accountability for local tire companies to add an incentive to stick to what they advertise.</a:t>
            </a:r>
            <a:endParaRPr/>
          </a:p>
        </p:txBody>
      </p:sp>
      <p:sp>
        <p:nvSpPr>
          <p:cNvPr id="214" name="Google Shape;214;p35"/>
          <p:cNvSpPr txBox="1">
            <a:spLocks noGrp="1"/>
          </p:cNvSpPr>
          <p:nvPr>
            <p:ph type="subTitle" idx="2"/>
          </p:nvPr>
        </p:nvSpPr>
        <p:spPr>
          <a:xfrm>
            <a:off x="358337" y="1354201"/>
            <a:ext cx="2388000" cy="6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Accountability system for tire companies</a:t>
            </a:r>
            <a:endParaRPr/>
          </a:p>
        </p:txBody>
      </p:sp>
      <p:sp>
        <p:nvSpPr>
          <p:cNvPr id="215" name="Google Shape;215;p35"/>
          <p:cNvSpPr txBox="1">
            <a:spLocks noGrp="1"/>
          </p:cNvSpPr>
          <p:nvPr>
            <p:ph type="subTitle" idx="3"/>
          </p:nvPr>
        </p:nvSpPr>
        <p:spPr>
          <a:xfrm>
            <a:off x="3373238" y="1993371"/>
            <a:ext cx="2392800" cy="1993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larger efforts to proactively prevent illegal tire dumping rat</a:t>
            </a:r>
            <a:r>
              <a:rPr lang="en-US"/>
              <a:t>he</a:t>
            </a:r>
            <a:r>
              <a:rPr lang="en"/>
              <a:t>r than reactively.</a:t>
            </a:r>
            <a:endParaRPr/>
          </a:p>
        </p:txBody>
      </p:sp>
      <p:sp>
        <p:nvSpPr>
          <p:cNvPr id="216" name="Google Shape;216;p35"/>
          <p:cNvSpPr txBox="1">
            <a:spLocks noGrp="1"/>
          </p:cNvSpPr>
          <p:nvPr>
            <p:ph type="subTitle" idx="4"/>
          </p:nvPr>
        </p:nvSpPr>
        <p:spPr>
          <a:xfrm>
            <a:off x="3377952" y="1395297"/>
            <a:ext cx="2392800" cy="6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Scale Up Investigation from DKPD</a:t>
            </a:r>
            <a:endParaRPr/>
          </a:p>
        </p:txBody>
      </p:sp>
      <p:sp>
        <p:nvSpPr>
          <p:cNvPr id="217" name="Google Shape;217;p35"/>
          <p:cNvSpPr txBox="1">
            <a:spLocks noGrp="1"/>
          </p:cNvSpPr>
          <p:nvPr>
            <p:ph type="subTitle" idx="5"/>
          </p:nvPr>
        </p:nvSpPr>
        <p:spPr>
          <a:xfrm>
            <a:off x="6037875" y="1993373"/>
            <a:ext cx="2388000" cy="1335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most recent data from the EPA dates back to 2018, with the most in depth data coming from 2003</a:t>
            </a:r>
            <a:endParaRPr/>
          </a:p>
        </p:txBody>
      </p:sp>
      <p:sp>
        <p:nvSpPr>
          <p:cNvPr id="218" name="Google Shape;218;p35"/>
          <p:cNvSpPr txBox="1">
            <a:spLocks noGrp="1"/>
          </p:cNvSpPr>
          <p:nvPr>
            <p:ph type="subTitle" idx="6"/>
          </p:nvPr>
        </p:nvSpPr>
        <p:spPr>
          <a:xfrm>
            <a:off x="6042580" y="1125305"/>
            <a:ext cx="2388000" cy="69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 More Data</a:t>
            </a:r>
            <a:endParaRPr/>
          </a:p>
        </p:txBody>
      </p:sp>
      <p:sp>
        <p:nvSpPr>
          <p:cNvPr id="225" name="Google Shape;225;p35"/>
          <p:cNvSpPr/>
          <p:nvPr/>
        </p:nvSpPr>
        <p:spPr>
          <a:xfrm>
            <a:off x="7367100" y="512088"/>
            <a:ext cx="1056900" cy="378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rPr>
              <a:t>↓</a:t>
            </a:r>
            <a:endParaRPr sz="1000">
              <a:solidFill>
                <a:schemeClr val="dk1"/>
              </a:solidFill>
              <a:latin typeface="Albert Sans Medium"/>
              <a:ea typeface="Albert Sans Medium"/>
              <a:cs typeface="Albert Sans Medium"/>
              <a:sym typeface="Albert Sans Medium"/>
            </a:endParaRPr>
          </a:p>
        </p:txBody>
      </p:sp>
      <p:sp>
        <p:nvSpPr>
          <p:cNvPr id="12" name="Google Shape;218;p35">
            <a:extLst>
              <a:ext uri="{FF2B5EF4-FFF2-40B4-BE49-F238E27FC236}">
                <a16:creationId xmlns:a16="http://schemas.microsoft.com/office/drawing/2014/main" id="{C0B91126-4516-1AA6-A881-1FA390B874F7}"/>
              </a:ext>
            </a:extLst>
          </p:cNvPr>
          <p:cNvSpPr txBox="1">
            <a:spLocks/>
          </p:cNvSpPr>
          <p:nvPr/>
        </p:nvSpPr>
        <p:spPr>
          <a:xfrm>
            <a:off x="441452" y="3400932"/>
            <a:ext cx="3894242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 Next SemiBold"/>
              <a:buNone/>
              <a:defRPr sz="1600" b="0" i="0" u="none" strike="noStrike" cap="none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 Next SemiBold"/>
              <a:buNone/>
              <a:defRPr sz="2400" b="0" i="0" u="none" strike="noStrike" cap="none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 Next SemiBold"/>
              <a:buNone/>
              <a:defRPr sz="2400" b="0" i="0" u="none" strike="noStrike" cap="none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 Next SemiBold"/>
              <a:buNone/>
              <a:defRPr sz="2400" b="0" i="0" u="none" strike="noStrike" cap="none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 Next SemiBold"/>
              <a:buNone/>
              <a:defRPr sz="2400" b="0" i="0" u="none" strike="noStrike" cap="none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 Next SemiBold"/>
              <a:buNone/>
              <a:defRPr sz="2400" b="0" i="0" u="none" strike="noStrike" cap="none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 Next SemiBold"/>
              <a:buNone/>
              <a:defRPr sz="2400" b="0" i="0" u="none" strike="noStrike" cap="none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 Next SemiBold"/>
              <a:buNone/>
              <a:defRPr sz="2400" b="0" i="0" u="none" strike="noStrike" cap="none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 Next SemiBold"/>
              <a:buNone/>
              <a:defRPr sz="2400" b="0" i="0" u="none" strike="noStrike" cap="none">
                <a:solidFill>
                  <a:schemeClr val="dk1"/>
                </a:solidFill>
                <a:latin typeface="Atkinson Hyperlegible Next SemiBold"/>
                <a:ea typeface="Atkinson Hyperlegible Next SemiBold"/>
                <a:cs typeface="Atkinson Hyperlegible Next SemiBold"/>
                <a:sym typeface="Atkinson Hyperlegible Next SemiBold"/>
              </a:defRPr>
            </a:lvl9pPr>
          </a:lstStyle>
          <a:p>
            <a:pPr marL="0" indent="0"/>
            <a:r>
              <a:rPr lang="en-US"/>
              <a:t>Improve Media Coverage</a:t>
            </a:r>
          </a:p>
        </p:txBody>
      </p:sp>
      <p:sp>
        <p:nvSpPr>
          <p:cNvPr id="13" name="Google Shape;215;p35">
            <a:extLst>
              <a:ext uri="{FF2B5EF4-FFF2-40B4-BE49-F238E27FC236}">
                <a16:creationId xmlns:a16="http://schemas.microsoft.com/office/drawing/2014/main" id="{730D47CC-0766-CDD6-ECC1-1439B590EF6C}"/>
              </a:ext>
            </a:extLst>
          </p:cNvPr>
          <p:cNvSpPr txBox="1">
            <a:spLocks/>
          </p:cNvSpPr>
          <p:nvPr/>
        </p:nvSpPr>
        <p:spPr>
          <a:xfrm>
            <a:off x="441452" y="4058477"/>
            <a:ext cx="7541568" cy="199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en-US"/>
              <a:t>A quick google search only yields a few incidents of illegal tire dumping. With 19 incidents in the span of a few months, we need more news articles being released on each incident to better inform the public.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1"/>
          <p:cNvSpPr txBox="1">
            <a:spLocks noGrp="1"/>
          </p:cNvSpPr>
          <p:nvPr>
            <p:ph type="title"/>
          </p:nvPr>
        </p:nvSpPr>
        <p:spPr>
          <a:xfrm>
            <a:off x="713249" y="539500"/>
            <a:ext cx="4598489" cy="88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334" name="Google Shape;334;p41"/>
          <p:cNvSpPr txBox="1">
            <a:spLocks noGrp="1"/>
          </p:cNvSpPr>
          <p:nvPr>
            <p:ph type="subTitle" idx="1"/>
          </p:nvPr>
        </p:nvSpPr>
        <p:spPr>
          <a:xfrm>
            <a:off x="713250" y="1998429"/>
            <a:ext cx="3940943" cy="2902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bg2">
                    <a:lumMod val="10000"/>
                  </a:schemeClr>
                </a:solidFill>
              </a:rPr>
              <a:t>Aneesh Gupta</a:t>
            </a:r>
            <a:endParaRPr b="1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2">
                    <a:lumMod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agupta3044@gatech.edu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bg2">
                    <a:lumMod val="10000"/>
                  </a:schemeClr>
                </a:solidFill>
              </a:rPr>
              <a:t>Ansley Fox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2">
                    <a:lumMod val="1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ansley.fox@uga.edu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Ray's Legacy is Alive at Georgia Tech | Ray C. Anderson Foundation">
            <a:extLst>
              <a:ext uri="{FF2B5EF4-FFF2-40B4-BE49-F238E27FC236}">
                <a16:creationId xmlns:a16="http://schemas.microsoft.com/office/drawing/2014/main" id="{8A93919F-CB55-D56C-131B-B167E9948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83" y="1699623"/>
            <a:ext cx="4366517" cy="116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bon Reduction Challenge - March 4th Info Session">
            <a:extLst>
              <a:ext uri="{FF2B5EF4-FFF2-40B4-BE49-F238E27FC236}">
                <a16:creationId xmlns:a16="http://schemas.microsoft.com/office/drawing/2014/main" id="{43F2886C-C576-F5CE-F6AA-768FDC89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01" y="3395714"/>
            <a:ext cx="3178316" cy="136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 - Tucker, GA, Official City Website">
            <a:extLst>
              <a:ext uri="{FF2B5EF4-FFF2-40B4-BE49-F238E27FC236}">
                <a16:creationId xmlns:a16="http://schemas.microsoft.com/office/drawing/2014/main" id="{0E816214-E6B2-BADE-0AD0-8A21A127C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10" y="2778790"/>
            <a:ext cx="1979060" cy="197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ultipurpose Business Template">
  <a:themeElements>
    <a:clrScheme name="Simple Light">
      <a:dk1>
        <a:srgbClr val="BFCE84"/>
      </a:dk1>
      <a:lt1>
        <a:srgbClr val="0E2A22"/>
      </a:lt1>
      <a:dk2>
        <a:srgbClr val="FFF9F3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BFCE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A59D367838824C81D2DB470DC4761B" ma:contentTypeVersion="15" ma:contentTypeDescription="Create a new document." ma:contentTypeScope="" ma:versionID="93dddcd1fc98e965096d6e26f6828682">
  <xsd:schema xmlns:xsd="http://www.w3.org/2001/XMLSchema" xmlns:xs="http://www.w3.org/2001/XMLSchema" xmlns:p="http://schemas.microsoft.com/office/2006/metadata/properties" xmlns:ns2="44ec4e7d-3a20-4e4c-81d8-5e6799d99ab9" xmlns:ns3="2bd0a259-6644-42e2-ab68-ec1157a7be17" targetNamespace="http://schemas.microsoft.com/office/2006/metadata/properties" ma:root="true" ma:fieldsID="6d1c558cdd386719f059fb9228177180" ns2:_="" ns3:_="">
    <xsd:import namespace="44ec4e7d-3a20-4e4c-81d8-5e6799d99ab9"/>
    <xsd:import namespace="2bd0a259-6644-42e2-ab68-ec1157a7b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c4e7d-3a20-4e4c-81d8-5e6799d99a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c2506c3-735d-4e70-aa79-204d06275b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0a259-6644-42e2-ab68-ec1157a7be1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ec4e7d-3a20-4e4c-81d8-5e6799d99a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6E84BE-9FFD-4CF2-BB1E-F4F08A9E757B}"/>
</file>

<file path=customXml/itemProps2.xml><?xml version="1.0" encoding="utf-8"?>
<ds:datastoreItem xmlns:ds="http://schemas.openxmlformats.org/officeDocument/2006/customXml" ds:itemID="{0C4A8007-53AC-4EB2-A5DD-A6C94DBE225B}"/>
</file>

<file path=customXml/itemProps3.xml><?xml version="1.0" encoding="utf-8"?>
<ds:datastoreItem xmlns:ds="http://schemas.openxmlformats.org/officeDocument/2006/customXml" ds:itemID="{89F3F0C0-E5CC-4FFC-A423-ED9B5F31A62D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Multipurpose Business Template</vt:lpstr>
      <vt:lpstr>Tire Recycling Initiative</vt:lpstr>
      <vt:lpstr>Our Task</vt:lpstr>
      <vt:lpstr>Create a Tire Recycling Initiative for Tucker, GA!</vt:lpstr>
      <vt:lpstr>What we discovered</vt:lpstr>
      <vt:lpstr>So, We Changed Direction  </vt:lpstr>
      <vt:lpstr>The Real Problem: Illegal Tire Dumping</vt:lpstr>
      <vt:lpstr>How Big Is This Problem?</vt:lpstr>
      <vt:lpstr>What Should We Do?  </vt:lpstr>
      <vt:lpstr>Thank you!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2025-08-05T01:28:25Z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0x01010092A59D367838824C81D2DB470DC4761B</vt:lpwstr>
  </property>
</Properties>
</file>