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5" r:id="rId1"/>
    <p:sldMasterId id="2147483697" r:id="rId2"/>
    <p:sldMasterId id="2147483683" r:id="rId3"/>
  </p:sldMasterIdLst>
  <p:notesMasterIdLst>
    <p:notesMasterId r:id="rId19"/>
  </p:notesMasterIdLst>
  <p:handoutMasterIdLst>
    <p:handoutMasterId r:id="rId20"/>
  </p:handoutMasterIdLst>
  <p:sldIdLst>
    <p:sldId id="307" r:id="rId4"/>
    <p:sldId id="302" r:id="rId5"/>
    <p:sldId id="310" r:id="rId6"/>
    <p:sldId id="311" r:id="rId7"/>
    <p:sldId id="313" r:id="rId8"/>
    <p:sldId id="312" r:id="rId9"/>
    <p:sldId id="317" r:id="rId10"/>
    <p:sldId id="314" r:id="rId11"/>
    <p:sldId id="315" r:id="rId12"/>
    <p:sldId id="319" r:id="rId13"/>
    <p:sldId id="308" r:id="rId14"/>
    <p:sldId id="1494" r:id="rId15"/>
    <p:sldId id="320" r:id="rId16"/>
    <p:sldId id="321" r:id="rId17"/>
    <p:sldId id="1495" r:id="rId18"/>
  </p:sldIdLst>
  <p:sldSz cx="12192000" cy="6858000"/>
  <p:notesSz cx="7010400" cy="92964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Roboto" panose="02000000000000000000" pitchFamily="2" charset="0"/>
      <p:regular r:id="rId25"/>
      <p:bold r:id="rId26"/>
      <p:italic r:id="rId27"/>
      <p:boldItalic r:id="rId28"/>
    </p:embeddedFont>
    <p:embeddedFont>
      <p:font typeface="Roboto Slab" pitchFamily="2" charset="0"/>
      <p:regular r:id="rId29"/>
      <p:bold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CC6A"/>
    <a:srgbClr val="54585A"/>
    <a:srgbClr val="FFCC00"/>
    <a:srgbClr val="004376"/>
    <a:srgbClr val="F9F6E5"/>
    <a:srgbClr val="FF640F"/>
    <a:srgbClr val="B3A369"/>
    <a:srgbClr val="6D6137"/>
    <a:srgbClr val="003057"/>
    <a:srgbClr val="D6DB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37" autoAdjust="0"/>
    <p:restoredTop sz="68985" autoAdjust="0"/>
  </p:normalViewPr>
  <p:slideViewPr>
    <p:cSldViewPr snapToGrid="0" snapToObjects="1">
      <p:cViewPr varScale="1">
        <p:scale>
          <a:sx n="85" d="100"/>
          <a:sy n="85" d="100"/>
        </p:scale>
        <p:origin x="22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customXml" Target="../customXml/item2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customXml" Target="../customXml/item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A6E295-2078-3A4C-9B3B-128821A974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03100D-CACA-0F41-B537-339726C6A5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877CCEE-F6A5-9F4C-8CE3-50501077053A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18C585-FF88-2E4D-AADE-9C9529D2F7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F8045-3A37-824A-8710-57C502BDEF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C957D50-C692-A448-91EE-4B0FAD320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93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D890FB0-7803-314F-9BE0-3772887DCBDE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AA5D7CC-4584-7D4D-9AC5-26861B0A2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37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</a:t>
            </a:r>
          </a:p>
          <a:p>
            <a:r>
              <a:rPr lang="en-US" dirty="0"/>
              <a:t>Can always email for questions or stop by office hours</a:t>
            </a:r>
          </a:p>
          <a:p>
            <a:r>
              <a:rPr lang="en-US" dirty="0"/>
              <a:t>**please remember that climate numbers and science are constantly being updated and improves as it is an important topics right now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Climate vs. weather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5D7CC-4584-7D4D-9AC5-26861B0A27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90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5D7CC-4584-7D4D-9AC5-26861B0A27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349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5D7CC-4584-7D4D-9AC5-26861B0A27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5D7CC-4584-7D4D-9AC5-26861B0A27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63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latin typeface="Calibri" panose="020F0502020204030204" pitchFamily="34" charset="0"/>
              </a:rPr>
              <a:t>And it's been about 315 parts per million when this record began in 1958, and here we are at the 417 going up about 3 parts per million every year.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5D7CC-4584-7D4D-9AC5-26861B0A27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2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03435116-8EC1-A548-452A-A5744ECD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8906692" cy="259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E800B03-ECF5-F0B1-7514-4FC09CECE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108" y="4441370"/>
            <a:ext cx="8906692" cy="62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14190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5615353" cy="42256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15483"/>
            <a:ext cx="5613400" cy="42256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98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235113"/>
            <a:ext cx="561763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2078658"/>
            <a:ext cx="5617633" cy="33624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35113"/>
            <a:ext cx="5638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8658"/>
            <a:ext cx="5638800" cy="33624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09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B05746-5DE4-07B1-5611-4EEBAF38DE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1000" y="142540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03F001E6-D6D1-A396-EE07-7790621213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71394" y="142540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2BD7855-1EA6-1102-5122-4BF617ED2DC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78140" y="142540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3DB0072-B1E4-2B67-CD64-AFD0CADC50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1000" y="377209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12EFAB6-9D79-46A4-1400-FA689BD183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71394" y="377209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F8E2A34E-676C-226E-E8A6-42635E9CC1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78140" y="3772092"/>
            <a:ext cx="3074469" cy="20818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41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01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2338" y="457201"/>
            <a:ext cx="7168663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91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14203" y="457201"/>
            <a:ext cx="7196798" cy="49839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50"/>
            <a:ext cx="3932767" cy="31662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50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7AD69-3205-BCCD-4E2D-E72B1D3B1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E0D675-7591-9D83-10A1-2FEED6577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pPr/>
              <a:t>5/26/2023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7773C-2F41-C6E1-AAB5-9601AB5720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A169B0B5-D05E-C4AE-458A-3F4627989B43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381000" y="1435100"/>
            <a:ext cx="7510463" cy="4572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A2623B-F27F-1862-1049-4ADBDCD760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6888" y="1435100"/>
            <a:ext cx="3694112" cy="3417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2337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ull Photo"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03435116-8EC1-A548-452A-A5744ECD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8906692" cy="259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E800B03-ECF5-F0B1-7514-4FC09CECE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108" y="4441370"/>
            <a:ext cx="8906692" cy="62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A14450-E163-A0FB-AE33-14F2CE668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3770"/>
          <a:stretch/>
        </p:blipFill>
        <p:spPr>
          <a:xfrm>
            <a:off x="1" y="5059179"/>
            <a:ext cx="12191999" cy="179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01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Tech Tow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>
            <a:extLst>
              <a:ext uri="{FF2B5EF4-FFF2-40B4-BE49-F238E27FC236}">
                <a16:creationId xmlns:a16="http://schemas.microsoft.com/office/drawing/2014/main" id="{F07C9153-7FEC-638D-4ADD-6BB1DD8D4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8906692" cy="259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FE485BB9-C655-511D-0A07-5032FD2F8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108" y="4441370"/>
            <a:ext cx="8906692" cy="62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78175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235113"/>
            <a:ext cx="561763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2078658"/>
            <a:ext cx="5617633" cy="33624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35113"/>
            <a:ext cx="5638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8658"/>
            <a:ext cx="5638800" cy="33624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4787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 - Pla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>
            <a:extLst>
              <a:ext uri="{FF2B5EF4-FFF2-40B4-BE49-F238E27FC236}">
                <a16:creationId xmlns:a16="http://schemas.microsoft.com/office/drawing/2014/main" id="{5FCBB805-91EF-D0F1-B5CA-BCA3290EA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1372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 - Kende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>
            <a:extLst>
              <a:ext uri="{FF2B5EF4-FFF2-40B4-BE49-F238E27FC236}">
                <a16:creationId xmlns:a16="http://schemas.microsoft.com/office/drawing/2014/main" id="{28D4045A-E327-4892-6A89-6CBE5583D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6797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 - Tech Tow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>
            <a:extLst>
              <a:ext uri="{FF2B5EF4-FFF2-40B4-BE49-F238E27FC236}">
                <a16:creationId xmlns:a16="http://schemas.microsoft.com/office/drawing/2014/main" id="{6B75A76D-59A5-A55D-8427-D31056079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1624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 - Wre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>
            <a:extLst>
              <a:ext uri="{FF2B5EF4-FFF2-40B4-BE49-F238E27FC236}">
                <a16:creationId xmlns:a16="http://schemas.microsoft.com/office/drawing/2014/main" id="{E3126A54-2183-1E0F-7A09-1B69C88EF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0686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1505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1C16630-5558-9114-4463-47E138DB6255}"/>
              </a:ext>
            </a:extLst>
          </p:cNvPr>
          <p:cNvSpPr txBox="1">
            <a:spLocks/>
          </p:cNvSpPr>
          <p:nvPr userDrawn="1"/>
        </p:nvSpPr>
        <p:spPr>
          <a:xfrm>
            <a:off x="2447108" y="1680753"/>
            <a:ext cx="8682445" cy="276061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i="0" kern="1200" cap="none" spc="0" baseline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3552819F-CE1E-70EB-07B5-3B61D2578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8906692" cy="259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BD913C0-CC86-E0C0-B503-69104064E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47108" y="4441370"/>
            <a:ext cx="8906692" cy="62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3612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07" r:id="rId2"/>
    <p:sldLayoutId id="2147483704" r:id="rId3"/>
    <p:sldLayoutId id="2147483708" r:id="rId4"/>
  </p:sldLayoutIdLst>
  <p:txStyles>
    <p:titleStyle>
      <a:lvl1pPr algn="l" defTabSz="342900" rtl="0" eaLnBrk="1" latinLnBrk="0" hangingPunct="1">
        <a:spcBef>
          <a:spcPct val="0"/>
        </a:spcBef>
        <a:buNone/>
        <a:defRPr sz="6000" b="1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0" indent="0" algn="l" defTabSz="342900" rtl="0" eaLnBrk="1" latinLnBrk="0" hangingPunct="1">
        <a:spcBef>
          <a:spcPct val="20000"/>
        </a:spcBef>
        <a:buFont typeface="Arial"/>
        <a:buNone/>
        <a:defRPr sz="1800" kern="1200">
          <a:solidFill>
            <a:srgbClr val="B3A369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555A20D-930F-A185-C845-C95F4365004A}"/>
              </a:ext>
            </a:extLst>
          </p:cNvPr>
          <p:cNvSpPr txBox="1">
            <a:spLocks/>
          </p:cNvSpPr>
          <p:nvPr userDrawn="1"/>
        </p:nvSpPr>
        <p:spPr>
          <a:xfrm>
            <a:off x="1746069" y="2137954"/>
            <a:ext cx="8699862" cy="258209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i="0" kern="1200" cap="none" spc="0" baseline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4" name="Title Placeholder 10">
            <a:extLst>
              <a:ext uri="{FF2B5EF4-FFF2-40B4-BE49-F238E27FC236}">
                <a16:creationId xmlns:a16="http://schemas.microsoft.com/office/drawing/2014/main" id="{C83A85DD-FCD4-4A59-0F3C-B8F9FA030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5836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</p:sldLayoutIdLst>
  <p:txStyles>
    <p:titleStyle>
      <a:lvl1pPr algn="ctr" defTabSz="342900" rtl="0" eaLnBrk="1" latinLnBrk="0" hangingPunct="1">
        <a:spcBef>
          <a:spcPct val="0"/>
        </a:spcBef>
        <a:buNone/>
        <a:defRPr sz="6000" b="1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15485"/>
            <a:ext cx="11429999" cy="4225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08329" y="6182540"/>
            <a:ext cx="15466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016554A5-B4DD-7045-B047-B7DA6D1E70A4}" type="datetimeFigureOut">
              <a:rPr lang="en-US" smtClean="0"/>
              <a:pPr/>
              <a:t>5/26/2023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0" y="6182540"/>
            <a:ext cx="9165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AE678206-0642-9F48-9727-6B519CB285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03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93" r:id="rId4"/>
    <p:sldLayoutId id="2147483690" r:id="rId5"/>
    <p:sldLayoutId id="2147483691" r:id="rId6"/>
    <p:sldLayoutId id="2147483692" r:id="rId7"/>
    <p:sldLayoutId id="214748369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A7934B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g"/><Relationship Id="rId4" Type="http://schemas.openxmlformats.org/officeDocument/2006/relationships/image" Target="../media/image12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FACC4-8BA4-D145-6D28-7181D4BBF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350" y="1846217"/>
            <a:ext cx="10322408" cy="2595153"/>
          </a:xfrm>
        </p:spPr>
        <p:txBody>
          <a:bodyPr/>
          <a:lstStyle/>
          <a:p>
            <a:r>
              <a:rPr lang="en-US" dirty="0"/>
              <a:t>Carbon Reduction Challenge</a:t>
            </a:r>
            <a:br>
              <a:rPr lang="en-US" dirty="0"/>
            </a:br>
            <a:r>
              <a:rPr lang="en-US" sz="4400" dirty="0"/>
              <a:t>Climate Science Introduction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02467-1D6D-30DE-402A-35783DB9D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8350" y="4875653"/>
            <a:ext cx="9744892" cy="868567"/>
          </a:xfrm>
        </p:spPr>
        <p:txBody>
          <a:bodyPr>
            <a:normAutofit/>
          </a:bodyPr>
          <a:lstStyle/>
          <a:p>
            <a:r>
              <a:rPr lang="en-US" sz="2800" dirty="0"/>
              <a:t>Summer 2023</a:t>
            </a:r>
          </a:p>
        </p:txBody>
      </p:sp>
    </p:spTree>
    <p:extLst>
      <p:ext uri="{BB962C8B-B14F-4D97-AF65-F5344CB8AC3E}">
        <p14:creationId xmlns:p14="http://schemas.microsoft.com/office/powerpoint/2010/main" val="3862558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6E134A-37EE-FEE5-B22E-DF33D8B580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3C2053-3D66-0F93-C52A-5C295DA143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62D4970-AEE5-771B-A867-6ABD555E5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A picture containing text, screenshot, logo, font&#10;&#10;Description automatically generated">
            <a:extLst>
              <a:ext uri="{FF2B5EF4-FFF2-40B4-BE49-F238E27FC236}">
                <a16:creationId xmlns:a16="http://schemas.microsoft.com/office/drawing/2014/main" id="{46790F43-750C-5ED4-A2A4-C59DE0E800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247" y="0"/>
            <a:ext cx="11185506" cy="6858000"/>
          </a:xfrm>
        </p:spPr>
      </p:pic>
    </p:spTree>
    <p:extLst>
      <p:ext uri="{BB962C8B-B14F-4D97-AF65-F5344CB8AC3E}">
        <p14:creationId xmlns:p14="http://schemas.microsoft.com/office/powerpoint/2010/main" val="1282663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98A02-B3C7-8A20-70BE-F693F8298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1" y="602342"/>
            <a:ext cx="3932767" cy="5258709"/>
          </a:xfrm>
        </p:spPr>
        <p:txBody>
          <a:bodyPr anchor="t">
            <a:normAutofit fontScale="90000"/>
          </a:bodyPr>
          <a:lstStyle/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“Global average sea level has risen 8–9 inches (21–24 centimeters) since 1880.” </a:t>
            </a:r>
            <a:b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b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“In 2021, global sea level set a new record high—97 mm (3.8 inches) above 1993 levels.”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B57CFA-B407-9108-72CA-9E451BC6E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2A9AAA92-790F-D4CD-61AF-969C4238A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0520" y="0"/>
            <a:ext cx="7924799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0880020-10C2-541B-F880-5A84A999CA6A}"/>
              </a:ext>
            </a:extLst>
          </p:cNvPr>
          <p:cNvSpPr txBox="1"/>
          <p:nvPr/>
        </p:nvSpPr>
        <p:spPr>
          <a:xfrm>
            <a:off x="106681" y="5861051"/>
            <a:ext cx="31470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https://www.climate.gov/news-features/understanding-climate/climate-change-global-sea-level</a:t>
            </a:r>
          </a:p>
        </p:txBody>
      </p:sp>
    </p:spTree>
    <p:extLst>
      <p:ext uri="{BB962C8B-B14F-4D97-AF65-F5344CB8AC3E}">
        <p14:creationId xmlns:p14="http://schemas.microsoft.com/office/powerpoint/2010/main" val="49955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D9B920-C012-B482-7065-3990D611C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972"/>
            <a:ext cx="12192000" cy="634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20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93A5B5-641A-41D2-212C-A2946F679C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1182785-E5DD-4FD7-B9DA-5F7D6F57AB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4161"/>
          <a:stretch/>
        </p:blipFill>
        <p:spPr>
          <a:xfrm>
            <a:off x="0" y="799196"/>
            <a:ext cx="12192000" cy="530057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8FADE-27D0-9821-79E6-974B58A0AF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607F45-7DFA-1F23-632B-BC4D94B8F28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E22DB4D-9B65-94D9-31AC-198A3D7FC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51F29D-2EC6-EED1-DC18-073AAF6AEE95}"/>
              </a:ext>
            </a:extLst>
          </p:cNvPr>
          <p:cNvSpPr txBox="1"/>
          <p:nvPr/>
        </p:nvSpPr>
        <p:spPr>
          <a:xfrm>
            <a:off x="3048000" y="650339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https://earthobservatory.nasa.gov/world-of-change/global-temperatures</a:t>
            </a:r>
          </a:p>
        </p:txBody>
      </p:sp>
    </p:spTree>
    <p:extLst>
      <p:ext uri="{BB962C8B-B14F-4D97-AF65-F5344CB8AC3E}">
        <p14:creationId xmlns:p14="http://schemas.microsoft.com/office/powerpoint/2010/main" val="2747826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11F664-020A-AB76-6222-D80818A726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EB5B6CC-9D62-BFE2-D4A7-748C2C29F1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50373" t="11314" b="48328"/>
          <a:stretch/>
        </p:blipFill>
        <p:spPr>
          <a:xfrm>
            <a:off x="0" y="0"/>
            <a:ext cx="6110147" cy="641386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09F8FD-009B-C1F3-2448-D5B505D486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048A798-1FA2-0C85-60B7-08D2FD470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955C4C-D9C7-1626-33EA-C84EC30232C9}"/>
              </a:ext>
            </a:extLst>
          </p:cNvPr>
          <p:cNvSpPr txBox="1"/>
          <p:nvPr/>
        </p:nvSpPr>
        <p:spPr>
          <a:xfrm>
            <a:off x="-75105" y="6503389"/>
            <a:ext cx="61569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https://www.ipcc.ch/report/ar6/wg1/figures/summary-for-policymakers/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B7EC35-132B-89B6-39D6-2CF898B6B6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99" t="47063" r="27250" b="37397"/>
          <a:stretch/>
        </p:blipFill>
        <p:spPr>
          <a:xfrm>
            <a:off x="5950673" y="1844398"/>
            <a:ext cx="6211635" cy="8239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B60984A-CEAD-20ED-0A72-61EA4C5201C7}"/>
              </a:ext>
            </a:extLst>
          </p:cNvPr>
          <p:cNvSpPr txBox="1"/>
          <p:nvPr/>
        </p:nvSpPr>
        <p:spPr>
          <a:xfrm>
            <a:off x="6800850" y="2757830"/>
            <a:ext cx="50101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“As the temperature has risen to about 36 degrees Celsius [96.8 degrees Fahrenheit], Sri Lanka has experienced about 3 degrees Celsius [5.4 degrees Fahrenheit] increase of the daily maximum temperature during the recent heat stress period,” </a:t>
            </a:r>
          </a:p>
        </p:txBody>
      </p:sp>
    </p:spTree>
    <p:extLst>
      <p:ext uri="{BB962C8B-B14F-4D97-AF65-F5344CB8AC3E}">
        <p14:creationId xmlns:p14="http://schemas.microsoft.com/office/powerpoint/2010/main" val="642666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9B78F8-C846-5236-DAFD-3F77B8C49A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381419-F2A1-BF79-229D-189BF58167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9F24139-D2F7-9E1F-BEE3-FAD355C3A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316" y="149923"/>
            <a:ext cx="10337800" cy="370778"/>
          </a:xfrm>
        </p:spPr>
        <p:txBody>
          <a:bodyPr>
            <a:normAutofit fontScale="90000"/>
          </a:bodyPr>
          <a:lstStyle/>
          <a:p>
            <a:r>
              <a:rPr lang="en-US" dirty="0"/>
              <a:t>Climate Change &amp; Human Health</a:t>
            </a:r>
          </a:p>
        </p:txBody>
      </p:sp>
      <p:pic>
        <p:nvPicPr>
          <p:cNvPr id="12" name="Picture 11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2B0FCFFE-1280-7C6A-8EDC-A19547C22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565" y="1100474"/>
            <a:ext cx="6911623" cy="5497881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59F7979E-3E4F-C9EE-6B74-00FA42F59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69496"/>
            <a:ext cx="12192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1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F70522-21DC-1104-8E08-24E4024578B3}"/>
              </a:ext>
            </a:extLst>
          </p:cNvPr>
          <p:cNvSpPr txBox="1"/>
          <p:nvPr/>
        </p:nvSpPr>
        <p:spPr>
          <a:xfrm>
            <a:off x="1058316" y="6089844"/>
            <a:ext cx="186268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Injury Prevention and Environmental Health. 3rd edition.</a:t>
            </a:r>
          </a:p>
        </p:txBody>
      </p:sp>
    </p:spTree>
    <p:extLst>
      <p:ext uri="{BB962C8B-B14F-4D97-AF65-F5344CB8AC3E}">
        <p14:creationId xmlns:p14="http://schemas.microsoft.com/office/powerpoint/2010/main" val="1031694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82F1E2BE-3FA7-582F-3E90-5AF0D833C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3F6911-D671-1D2D-E405-34C9B86397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3770"/>
          <a:stretch/>
        </p:blipFill>
        <p:spPr>
          <a:xfrm>
            <a:off x="1" y="5059179"/>
            <a:ext cx="12191999" cy="17988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001D1C-490E-12E5-D4A0-1A4C6E41EDED}"/>
              </a:ext>
            </a:extLst>
          </p:cNvPr>
          <p:cNvSpPr txBox="1"/>
          <p:nvPr/>
        </p:nvSpPr>
        <p:spPr>
          <a:xfrm>
            <a:off x="4058654" y="6504710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/>
              <a:t>https://www.britannica.com/science/climate-meteorology</a:t>
            </a:r>
          </a:p>
        </p:txBody>
      </p:sp>
    </p:spTree>
    <p:extLst>
      <p:ext uri="{BB962C8B-B14F-4D97-AF65-F5344CB8AC3E}">
        <p14:creationId xmlns:p14="http://schemas.microsoft.com/office/powerpoint/2010/main" val="2544581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planet, map&#10;&#10;Description automatically generated">
            <a:extLst>
              <a:ext uri="{FF2B5EF4-FFF2-40B4-BE49-F238E27FC236}">
                <a16:creationId xmlns:a16="http://schemas.microsoft.com/office/drawing/2014/main" id="{185EA665-59BE-F951-F9CA-4678306722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3"/>
          <a:stretch/>
        </p:blipFill>
        <p:spPr>
          <a:xfrm>
            <a:off x="120650" y="68263"/>
            <a:ext cx="11950700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6872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CE906BA-C142-90D4-3C77-A412DDBF3FF0}"/>
              </a:ext>
            </a:extLst>
          </p:cNvPr>
          <p:cNvSpPr txBox="1"/>
          <p:nvPr/>
        </p:nvSpPr>
        <p:spPr>
          <a:xfrm>
            <a:off x="3810000" y="658686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Physical Geography 12e</a:t>
            </a:r>
          </a:p>
        </p:txBody>
      </p:sp>
      <p:pic>
        <p:nvPicPr>
          <p:cNvPr id="19" name="Picture 18" descr="A picture containing text, number, font, symbol&#10;&#10;Description automatically generated">
            <a:extLst>
              <a:ext uri="{FF2B5EF4-FFF2-40B4-BE49-F238E27FC236}">
                <a16:creationId xmlns:a16="http://schemas.microsoft.com/office/drawing/2014/main" id="{1EB33100-F0D7-1D2D-C9A5-7FED26B3CF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83" t="25398" r="54538" b="25164"/>
          <a:stretch/>
        </p:blipFill>
        <p:spPr>
          <a:xfrm>
            <a:off x="6093725" y="0"/>
            <a:ext cx="2451165" cy="2502768"/>
          </a:xfrm>
          <a:prstGeom prst="rect">
            <a:avLst/>
          </a:prstGeom>
        </p:spPr>
      </p:pic>
      <p:pic>
        <p:nvPicPr>
          <p:cNvPr id="5" name="Picture 4" descr="A picture containing text, screenshot, diagram, font&#10;&#10;Description automatically generated">
            <a:extLst>
              <a:ext uri="{FF2B5EF4-FFF2-40B4-BE49-F238E27FC236}">
                <a16:creationId xmlns:a16="http://schemas.microsoft.com/office/drawing/2014/main" id="{A87A22A7-62B4-B060-27DC-ED5EE79455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92" t="2344" r="8088" b="3906"/>
          <a:stretch/>
        </p:blipFill>
        <p:spPr>
          <a:xfrm>
            <a:off x="-1" y="0"/>
            <a:ext cx="5843587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611040-1886-34FE-EF7D-49F1767D3849}"/>
              </a:ext>
            </a:extLst>
          </p:cNvPr>
          <p:cNvSpPr txBox="1"/>
          <p:nvPr/>
        </p:nvSpPr>
        <p:spPr>
          <a:xfrm>
            <a:off x="7133749" y="3365393"/>
            <a:ext cx="453121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Greenhouse Gases Include: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Water Vapor  H</a:t>
            </a:r>
            <a:r>
              <a:rPr lang="en-US" sz="2400" baseline="-25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Carbon Dioxide CO</a:t>
            </a:r>
            <a:r>
              <a:rPr lang="en-US" sz="2400" baseline="-25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Methane CH</a:t>
            </a:r>
            <a:r>
              <a:rPr lang="en-US" sz="2400" b="0" i="0" baseline="-250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Nitrous Oxide N</a:t>
            </a:r>
            <a:r>
              <a:rPr lang="en-US" sz="2400" baseline="-25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Chlorofluorocarbons</a:t>
            </a:r>
          </a:p>
        </p:txBody>
      </p:sp>
      <p:pic>
        <p:nvPicPr>
          <p:cNvPr id="3" name="Picture 2" descr="A picture containing circle&#10;&#10;Description automatically generated">
            <a:extLst>
              <a:ext uri="{FF2B5EF4-FFF2-40B4-BE49-F238E27FC236}">
                <a16:creationId xmlns:a16="http://schemas.microsoft.com/office/drawing/2014/main" id="{AC413E48-43FC-3494-25AF-B019A3C61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5458" y="262195"/>
            <a:ext cx="3026918" cy="197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7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DA0DB9-B3DF-4041-801A-649CB64D9172}"/>
              </a:ext>
            </a:extLst>
          </p:cNvPr>
          <p:cNvSpPr/>
          <p:nvPr/>
        </p:nvSpPr>
        <p:spPr>
          <a:xfrm>
            <a:off x="206595" y="2054725"/>
            <a:ext cx="4341446" cy="4596440"/>
          </a:xfrm>
          <a:prstGeom prst="rect">
            <a:avLst/>
          </a:prstGeom>
          <a:solidFill>
            <a:srgbClr val="D6D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98D1AF-183B-4EAF-B2A2-2E3ECD8E8512}"/>
              </a:ext>
            </a:extLst>
          </p:cNvPr>
          <p:cNvSpPr txBox="1"/>
          <p:nvPr/>
        </p:nvSpPr>
        <p:spPr>
          <a:xfrm>
            <a:off x="206595" y="2275453"/>
            <a:ext cx="43414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Greenhouse gases in the atmosphere trap heat, specifically longwave infrared radiation, leaving the Earth.</a:t>
            </a:r>
          </a:p>
          <a:p>
            <a:endParaRPr lang="en-US" sz="24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24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This is important because without greenhouse gases, the average temperature on Earth would be ~0*F (-18*C)</a:t>
            </a:r>
            <a:endParaRPr lang="en-US" sz="2400" b="0" i="0" dirty="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4FAA005-5E62-BCE2-48A5-D8657EBF05D9}"/>
              </a:ext>
            </a:extLst>
          </p:cNvPr>
          <p:cNvGrpSpPr/>
          <p:nvPr/>
        </p:nvGrpSpPr>
        <p:grpSpPr>
          <a:xfrm>
            <a:off x="111789" y="206835"/>
            <a:ext cx="4531058" cy="1703851"/>
            <a:chOff x="181635" y="466724"/>
            <a:chExt cx="7362119" cy="170385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64F068-7C48-415A-BF48-31342BCD8197}"/>
                </a:ext>
              </a:extLst>
            </p:cNvPr>
            <p:cNvSpPr/>
            <p:nvPr/>
          </p:nvSpPr>
          <p:spPr>
            <a:xfrm>
              <a:off x="335677" y="466724"/>
              <a:ext cx="7054035" cy="1703851"/>
            </a:xfrm>
            <a:prstGeom prst="rect">
              <a:avLst/>
            </a:prstGeom>
            <a:solidFill>
              <a:srgbClr val="B3A3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16F5445-7A3B-45C1-9C28-D8CE8B022BCF}"/>
                </a:ext>
              </a:extLst>
            </p:cNvPr>
            <p:cNvSpPr txBox="1"/>
            <p:nvPr/>
          </p:nvSpPr>
          <p:spPr>
            <a:xfrm>
              <a:off x="181635" y="610763"/>
              <a:ext cx="73621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0000"/>
                  </a:solidFill>
                  <a:effectLst/>
                  <a:latin typeface="Roboto Slab" pitchFamily="2" charset="0"/>
                  <a:ea typeface="Roboto Slab" pitchFamily="2" charset="0"/>
                </a:rPr>
                <a:t>Greenhouse Gas Effect</a:t>
              </a:r>
              <a:endParaRPr lang="en-US" sz="4000" b="1" dirty="0">
                <a:latin typeface="Roboto Slab" pitchFamily="2" charset="0"/>
                <a:ea typeface="Roboto Slab" pitchFamily="2" charset="0"/>
              </a:endParaRPr>
            </a:p>
          </p:txBody>
        </p:sp>
      </p:grpSp>
      <p:pic>
        <p:nvPicPr>
          <p:cNvPr id="6" name="Picture 5" descr="A diagram of the sun and earth&#10;&#10;Description automatically generated with low confidence">
            <a:extLst>
              <a:ext uri="{FF2B5EF4-FFF2-40B4-BE49-F238E27FC236}">
                <a16:creationId xmlns:a16="http://schemas.microsoft.com/office/drawing/2014/main" id="{54D6C430-AECB-CE6B-48B3-05F1B1CB1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652" y="0"/>
            <a:ext cx="7454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96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EF7E417-024E-2558-1BF8-04E2B0B45EB2}"/>
              </a:ext>
            </a:extLst>
          </p:cNvPr>
          <p:cNvGrpSpPr/>
          <p:nvPr/>
        </p:nvGrpSpPr>
        <p:grpSpPr>
          <a:xfrm>
            <a:off x="151738" y="5186489"/>
            <a:ext cx="2695689" cy="646331"/>
            <a:chOff x="868222" y="2671463"/>
            <a:chExt cx="2695689" cy="64633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64F068-7C48-415A-BF48-31342BCD8197}"/>
                </a:ext>
              </a:extLst>
            </p:cNvPr>
            <p:cNvSpPr/>
            <p:nvPr/>
          </p:nvSpPr>
          <p:spPr>
            <a:xfrm>
              <a:off x="868222" y="2695657"/>
              <a:ext cx="2695689" cy="552285"/>
            </a:xfrm>
            <a:prstGeom prst="rect">
              <a:avLst/>
            </a:prstGeom>
            <a:solidFill>
              <a:srgbClr val="B3A3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16F5445-7A3B-45C1-9C28-D8CE8B022BCF}"/>
                </a:ext>
              </a:extLst>
            </p:cNvPr>
            <p:cNvSpPr txBox="1"/>
            <p:nvPr/>
          </p:nvSpPr>
          <p:spPr>
            <a:xfrm>
              <a:off x="868222" y="2671463"/>
              <a:ext cx="26956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000000"/>
                  </a:solidFill>
                  <a:effectLst/>
                  <a:latin typeface="Roboto Slab" pitchFamily="2" charset="0"/>
                  <a:ea typeface="Roboto Slab" pitchFamily="2" charset="0"/>
                </a:rPr>
                <a:t>Naturally</a:t>
              </a:r>
              <a:endParaRPr lang="en-US" sz="3600" b="1" dirty="0">
                <a:latin typeface="Roboto Slab" pitchFamily="2" charset="0"/>
                <a:ea typeface="Roboto Slab" pitchFamily="2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307EBD-1FC9-CEEF-F92F-9A4A305A82B8}"/>
              </a:ext>
            </a:extLst>
          </p:cNvPr>
          <p:cNvGrpSpPr/>
          <p:nvPr/>
        </p:nvGrpSpPr>
        <p:grpSpPr>
          <a:xfrm>
            <a:off x="151738" y="6111707"/>
            <a:ext cx="5024508" cy="646331"/>
            <a:chOff x="227416" y="5724066"/>
            <a:chExt cx="5024508" cy="64633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2B2895A-F2C1-41AF-8289-8B6D75094A26}"/>
                </a:ext>
              </a:extLst>
            </p:cNvPr>
            <p:cNvSpPr/>
            <p:nvPr/>
          </p:nvSpPr>
          <p:spPr>
            <a:xfrm>
              <a:off x="227416" y="5812623"/>
              <a:ext cx="4798286" cy="52322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F7A9FD-CF9A-4875-8942-7D78DAE5ED69}"/>
                </a:ext>
              </a:extLst>
            </p:cNvPr>
            <p:cNvSpPr txBox="1"/>
            <p:nvPr/>
          </p:nvSpPr>
          <p:spPr>
            <a:xfrm>
              <a:off x="227416" y="5724066"/>
              <a:ext cx="50245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0" dirty="0">
                  <a:solidFill>
                    <a:schemeClr val="bg1"/>
                  </a:solidFill>
                  <a:effectLst/>
                  <a:latin typeface="Roboto Slab" pitchFamily="2" charset="0"/>
                  <a:ea typeface="Roboto Slab" pitchFamily="2" charset="0"/>
                </a:rPr>
                <a:t>Anthropogenically</a:t>
              </a:r>
              <a:endParaRPr lang="en-US" sz="36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endParaRPr>
            </a:p>
          </p:txBody>
        </p:sp>
      </p:grpSp>
      <p:pic>
        <p:nvPicPr>
          <p:cNvPr id="11" name="Picture 10" descr="A picture containing text, sky, cloud, water&#10;&#10;Description automatically generated">
            <a:extLst>
              <a:ext uri="{FF2B5EF4-FFF2-40B4-BE49-F238E27FC236}">
                <a16:creationId xmlns:a16="http://schemas.microsoft.com/office/drawing/2014/main" id="{2D88AA1E-74F7-EE2A-4054-E9F0C242F7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9" t="7614" r="2663" b="11111"/>
          <a:stretch/>
        </p:blipFill>
        <p:spPr>
          <a:xfrm>
            <a:off x="4323166" y="345110"/>
            <a:ext cx="7868834" cy="55738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E0D2C7-CC60-5F48-9D4D-4F84E6DF3997}"/>
              </a:ext>
            </a:extLst>
          </p:cNvPr>
          <p:cNvSpPr txBox="1"/>
          <p:nvPr/>
        </p:nvSpPr>
        <p:spPr>
          <a:xfrm>
            <a:off x="5176246" y="5915286"/>
            <a:ext cx="61626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https://www.nationalgeographic.org/activity/tracking-down-carbon/</a:t>
            </a:r>
          </a:p>
        </p:txBody>
      </p:sp>
      <p:pic>
        <p:nvPicPr>
          <p:cNvPr id="2" name="Picture 1" descr="A picture containing circle&#10;&#10;Description automatically generated">
            <a:extLst>
              <a:ext uri="{FF2B5EF4-FFF2-40B4-BE49-F238E27FC236}">
                <a16:creationId xmlns:a16="http://schemas.microsoft.com/office/drawing/2014/main" id="{869EC310-6C37-A266-6E67-5CD3BC737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78" y="826640"/>
            <a:ext cx="3026918" cy="197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72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136B1D-EEE3-6AC2-DDBC-2D567665F7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4608598-2E0C-4A67-9AF3-E407636F53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6786" t="21386" b="7358"/>
          <a:stretch/>
        </p:blipFill>
        <p:spPr>
          <a:xfrm>
            <a:off x="2229132" y="0"/>
            <a:ext cx="7733736" cy="6858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49E3218-F9D3-0E4D-495C-C993362EC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2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86D36E-CCDB-DE2E-F842-3E2E1E5C16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F04FEB-366F-F796-4684-1247C7B63BB6}"/>
              </a:ext>
            </a:extLst>
          </p:cNvPr>
          <p:cNvSpPr/>
          <p:nvPr/>
        </p:nvSpPr>
        <p:spPr>
          <a:xfrm>
            <a:off x="3855720" y="4495800"/>
            <a:ext cx="2142914" cy="472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FC3CC8-DF49-7C90-613D-442F2DE1FA75}"/>
              </a:ext>
            </a:extLst>
          </p:cNvPr>
          <p:cNvSpPr/>
          <p:nvPr/>
        </p:nvSpPr>
        <p:spPr>
          <a:xfrm>
            <a:off x="4050454" y="1586585"/>
            <a:ext cx="2142914" cy="472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178F5-7E87-3AC9-D2C1-BF59D9BB1E12}"/>
              </a:ext>
            </a:extLst>
          </p:cNvPr>
          <p:cNvSpPr/>
          <p:nvPr/>
        </p:nvSpPr>
        <p:spPr>
          <a:xfrm>
            <a:off x="1249680" y="4326536"/>
            <a:ext cx="2142914" cy="641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text, screenshot, diagram, font&#10;&#10;Description automatically generated">
            <a:extLst>
              <a:ext uri="{FF2B5EF4-FFF2-40B4-BE49-F238E27FC236}">
                <a16:creationId xmlns:a16="http://schemas.microsoft.com/office/drawing/2014/main" id="{8B83675F-FCA8-9C8C-9465-67B25EA52A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1202" y="707525"/>
            <a:ext cx="12129595" cy="5124752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7E0ECA-C395-3BA3-A485-3B3B0E0F9886}"/>
              </a:ext>
            </a:extLst>
          </p:cNvPr>
          <p:cNvSpPr txBox="1"/>
          <p:nvPr/>
        </p:nvSpPr>
        <p:spPr>
          <a:xfrm>
            <a:off x="1763184" y="6459909"/>
            <a:ext cx="88603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https://today.tamu.edu/2021/06/14/ancient-deepsea-shells-reveal-66-million-years-of-carbon-dioxide-levels/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158EEC-C742-A580-6024-1585C5F6E02A}"/>
              </a:ext>
            </a:extLst>
          </p:cNvPr>
          <p:cNvSpPr/>
          <p:nvPr/>
        </p:nvSpPr>
        <p:spPr>
          <a:xfrm>
            <a:off x="1562100" y="657084"/>
            <a:ext cx="1562100" cy="823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724BF0-E246-550F-C080-C7F9A8BEE45F}"/>
              </a:ext>
            </a:extLst>
          </p:cNvPr>
          <p:cNvSpPr/>
          <p:nvPr/>
        </p:nvSpPr>
        <p:spPr>
          <a:xfrm>
            <a:off x="4050454" y="3429000"/>
            <a:ext cx="1562100" cy="823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03C772-9F26-4CE6-F367-04539DB1586F}"/>
              </a:ext>
            </a:extLst>
          </p:cNvPr>
          <p:cNvSpPr/>
          <p:nvPr/>
        </p:nvSpPr>
        <p:spPr>
          <a:xfrm>
            <a:off x="4927177" y="3962400"/>
            <a:ext cx="1562100" cy="823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3E41C5-6506-94A6-E6F6-0A503B3AEECA}"/>
              </a:ext>
            </a:extLst>
          </p:cNvPr>
          <p:cNvSpPr/>
          <p:nvPr/>
        </p:nvSpPr>
        <p:spPr>
          <a:xfrm>
            <a:off x="5998634" y="3914580"/>
            <a:ext cx="1562100" cy="823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2963CF-B48B-DE7D-A9AE-059D097C3B09}"/>
              </a:ext>
            </a:extLst>
          </p:cNvPr>
          <p:cNvSpPr/>
          <p:nvPr/>
        </p:nvSpPr>
        <p:spPr>
          <a:xfrm>
            <a:off x="2611544" y="2526129"/>
            <a:ext cx="1935056" cy="823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03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3ED1D7-C42E-5B10-0106-279E2E7D0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8" y="0"/>
            <a:ext cx="12077883" cy="61874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9D8713-9AC0-E7F3-E807-760DF8F591A1}"/>
              </a:ext>
            </a:extLst>
          </p:cNvPr>
          <p:cNvSpPr txBox="1"/>
          <p:nvPr/>
        </p:nvSpPr>
        <p:spPr>
          <a:xfrm>
            <a:off x="3017520" y="6566654"/>
            <a:ext cx="61569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https://keelingcurve.ucsd.edu/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1AE8FE-D8A1-D6CF-27A9-B4B568E12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779" y="1440142"/>
            <a:ext cx="3812442" cy="142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23040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Page">
  <a:themeElements>
    <a:clrScheme name="Custom 1">
      <a:dk1>
        <a:srgbClr val="003057"/>
      </a:dk1>
      <a:lt1>
        <a:srgbClr val="FFFFFF"/>
      </a:lt1>
      <a:dk2>
        <a:srgbClr val="545859"/>
      </a:dk2>
      <a:lt2>
        <a:srgbClr val="D6DBD3"/>
      </a:lt2>
      <a:accent1>
        <a:srgbClr val="B3A369"/>
      </a:accent1>
      <a:accent2>
        <a:srgbClr val="64CCC9"/>
      </a:accent2>
      <a:accent3>
        <a:srgbClr val="A3D233"/>
      </a:accent3>
      <a:accent4>
        <a:srgbClr val="EAAA00"/>
      </a:accent4>
      <a:accent5>
        <a:srgbClr val="008C95"/>
      </a:accent5>
      <a:accent6>
        <a:srgbClr val="7800FF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ATech_PPTtemplate_2021_wide" id="{E85096BA-033B-D848-B268-A76C8AE5D2A4}" vid="{1C4A0A5B-2267-F04A-B00C-3FCDF7CFA02E}"/>
    </a:ext>
  </a:extLst>
</a:theme>
</file>

<file path=ppt/theme/theme2.xml><?xml version="1.0" encoding="utf-8"?>
<a:theme xmlns:a="http://schemas.openxmlformats.org/drawingml/2006/main" name="Dividers">
  <a:themeElements>
    <a:clrScheme name="GA Tech 2021">
      <a:dk1>
        <a:srgbClr val="003057"/>
      </a:dk1>
      <a:lt1>
        <a:srgbClr val="FFFFFF"/>
      </a:lt1>
      <a:dk2>
        <a:srgbClr val="545859"/>
      </a:dk2>
      <a:lt2>
        <a:srgbClr val="D6DBD3"/>
      </a:lt2>
      <a:accent1>
        <a:srgbClr val="EAAA00"/>
      </a:accent1>
      <a:accent2>
        <a:srgbClr val="64CCC9"/>
      </a:accent2>
      <a:accent3>
        <a:srgbClr val="A3D233"/>
      </a:accent3>
      <a:accent4>
        <a:srgbClr val="7800FF"/>
      </a:accent4>
      <a:accent5>
        <a:srgbClr val="008C95"/>
      </a:accent5>
      <a:accent6>
        <a:srgbClr val="E04F38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ATech_PPTtemplate_2021_wide" id="{E85096BA-033B-D848-B268-A76C8AE5D2A4}" vid="{1C4A0A5B-2267-F04A-B00C-3FCDF7CFA02E}"/>
    </a:ext>
  </a:extLst>
</a:theme>
</file>

<file path=ppt/theme/theme3.xml><?xml version="1.0" encoding="utf-8"?>
<a:theme xmlns:a="http://schemas.openxmlformats.org/drawingml/2006/main" name="Content Page">
  <a:themeElements>
    <a:clrScheme name="GT Theme">
      <a:dk1>
        <a:srgbClr val="003057"/>
      </a:dk1>
      <a:lt1>
        <a:srgbClr val="FFFFFF"/>
      </a:lt1>
      <a:dk2>
        <a:srgbClr val="545859"/>
      </a:dk2>
      <a:lt2>
        <a:srgbClr val="D6DBD3"/>
      </a:lt2>
      <a:accent1>
        <a:srgbClr val="B3A369"/>
      </a:accent1>
      <a:accent2>
        <a:srgbClr val="003057"/>
      </a:accent2>
      <a:accent3>
        <a:srgbClr val="54585A"/>
      </a:accent3>
      <a:accent4>
        <a:srgbClr val="D6DBD4"/>
      </a:accent4>
      <a:accent5>
        <a:srgbClr val="F9F6E5"/>
      </a:accent5>
      <a:accent6>
        <a:srgbClr val="EAAA0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Tech_PPTtemplate_2021_wide" id="{E85096BA-033B-D848-B268-A76C8AE5D2A4}" vid="{C86BDF43-62E5-5C4C-BBB8-C9F54843079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A59D367838824C81D2DB470DC4761B" ma:contentTypeVersion="11" ma:contentTypeDescription="Create a new document." ma:contentTypeScope="" ma:versionID="aec5dc7d07f5e2ad5362f9328677c37d">
  <xsd:schema xmlns:xsd="http://www.w3.org/2001/XMLSchema" xmlns:xs="http://www.w3.org/2001/XMLSchema" xmlns:p="http://schemas.microsoft.com/office/2006/metadata/properties" xmlns:ns2="44ec4e7d-3a20-4e4c-81d8-5e6799d99ab9" targetNamespace="http://schemas.microsoft.com/office/2006/metadata/properties" ma:root="true" ma:fieldsID="65e84050d0f7731210129c25ca788cb3" ns2:_="">
    <xsd:import namespace="44ec4e7d-3a20-4e4c-81d8-5e6799d99a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ec4e7d-3a20-4e4c-81d8-5e6799d99a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c2506c3-735d-4e70-aa79-204d06275b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4ec4e7d-3a20-4e4c-81d8-5e6799d99ab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1DB72A0-C520-4F12-8318-A1D96420CDF4}"/>
</file>

<file path=customXml/itemProps2.xml><?xml version="1.0" encoding="utf-8"?>
<ds:datastoreItem xmlns:ds="http://schemas.openxmlformats.org/officeDocument/2006/customXml" ds:itemID="{13926C20-03E0-4D69-9DC7-29B50697D2A6}"/>
</file>

<file path=customXml/itemProps3.xml><?xml version="1.0" encoding="utf-8"?>
<ds:datastoreItem xmlns:ds="http://schemas.openxmlformats.org/officeDocument/2006/customXml" ds:itemID="{9A2D4911-66F0-42B8-A107-573C869F56F5}"/>
</file>

<file path=docProps/app.xml><?xml version="1.0" encoding="utf-8"?>
<Properties xmlns="http://schemas.openxmlformats.org/officeDocument/2006/extended-properties" xmlns:vt="http://schemas.openxmlformats.org/officeDocument/2006/docPropsVTypes">
  <Template>GATech_PPTtemplate_2021_wide</Template>
  <TotalTime>10555</TotalTime>
  <Words>331</Words>
  <Application>Microsoft Office PowerPoint</Application>
  <PresentationFormat>Widescreen</PresentationFormat>
  <Paragraphs>40</Paragraphs>
  <Slides>15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Calibri</vt:lpstr>
      <vt:lpstr>Arial</vt:lpstr>
      <vt:lpstr>Roboto Slab</vt:lpstr>
      <vt:lpstr>Roboto</vt:lpstr>
      <vt:lpstr>Title Page</vt:lpstr>
      <vt:lpstr>Dividers</vt:lpstr>
      <vt:lpstr>Content Page</vt:lpstr>
      <vt:lpstr>Carbon Reduction Challenge Climate Science 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“Global average sea level has risen 8–9 inches (21–24 centimeters) since 1880.”   “In 2021, global sea level set a new record high—97 mm (3.8 inches) above 1993 levels.”</vt:lpstr>
      <vt:lpstr>PowerPoint Presentation</vt:lpstr>
      <vt:lpstr>PowerPoint Presentation</vt:lpstr>
      <vt:lpstr>PowerPoint Presentation</vt:lpstr>
      <vt:lpstr>Climate Change &amp; Human Health</vt:lpstr>
    </vt:vector>
  </TitlesOfParts>
  <Company>Georgia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Shapes and Charts  Style Guide</dc:title>
  <dc:creator>Perez, Raul N</dc:creator>
  <cp:lastModifiedBy>Wilson, Samantha</cp:lastModifiedBy>
  <cp:revision>41</cp:revision>
  <cp:lastPrinted>2023-05-26T14:25:39Z</cp:lastPrinted>
  <dcterms:created xsi:type="dcterms:W3CDTF">2022-08-24T13:02:54Z</dcterms:created>
  <dcterms:modified xsi:type="dcterms:W3CDTF">2023-05-26T17:08:29Z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0x01010092A59D367838824C81D2DB470DC4761B</vt:lpwstr>
  </property>
</Properties>
</file>