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97" r:id="rId6"/>
    <p:sldId id="296" r:id="rId7"/>
    <p:sldId id="278" r:id="rId8"/>
    <p:sldId id="284" r:id="rId9"/>
    <p:sldId id="285" r:id="rId10"/>
    <p:sldId id="286" r:id="rId11"/>
    <p:sldId id="298" r:id="rId12"/>
    <p:sldId id="299" r:id="rId13"/>
    <p:sldId id="294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CCA92B-3E50-A2BE-6E33-522C8ACD9E07}" name="Lukens, Kjersti A" initials="LKA" userId="S::klukens3@gatech.edu::aec42e19-e535-4403-acb9-e2c94c77f7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52" d="100"/>
          <a:sy n="52" d="100"/>
        </p:scale>
        <p:origin x="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A. What is the CRC?</a:t>
            </a:r>
          </a:p>
          <a:p>
            <a:pPr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Carbon Reduction Challenge is a semester long competition that empowers students to become part of the climate change solution</a:t>
            </a:r>
          </a:p>
          <a:p>
            <a:pPr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We ask students who hold internships and co-ops to design projects that reduce CO2 emissions while delivering cost savings to their employers.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024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319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33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768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536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2168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6851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76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9934219" y="3115734"/>
            <a:ext cx="13591828" cy="4470402"/>
          </a:xfrm>
          <a:prstGeom prst="rect">
            <a:avLst/>
          </a:prstGeom>
        </p:spPr>
        <p:txBody>
          <a:bodyPr lIns="91438" tIns="91438" rIns="91438" bIns="91438" anchor="b"/>
          <a:lstStyle>
            <a:lvl1pPr algn="l" defTabSz="914400">
              <a:lnSpc>
                <a:spcPts val="9600"/>
              </a:lnSpc>
              <a:defRPr sz="7200" b="1" cap="all" spc="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934216" y="8551333"/>
            <a:ext cx="13591829" cy="2404536"/>
          </a:xfrm>
          <a:prstGeom prst="rect">
            <a:avLst/>
          </a:prstGeom>
        </p:spPr>
        <p:txBody>
          <a:bodyPr lIns="91438" tIns="91438" rIns="91438" bIns="91438" anchor="t"/>
          <a:lstStyle>
            <a:lvl1pPr marL="0" indent="0" defTabSz="914400">
              <a:lnSpc>
                <a:spcPts val="5600"/>
              </a:lnSpc>
              <a:spcBef>
                <a:spcPts val="1100"/>
              </a:spcBef>
              <a:buSzTx/>
              <a:buNone/>
              <a:defRPr cap="all" spc="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914400">
              <a:lnSpc>
                <a:spcPts val="5600"/>
              </a:lnSpc>
              <a:spcBef>
                <a:spcPts val="1100"/>
              </a:spcBef>
              <a:buSzTx/>
              <a:buNone/>
              <a:defRPr cap="all" spc="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914400">
              <a:lnSpc>
                <a:spcPts val="5600"/>
              </a:lnSpc>
              <a:spcBef>
                <a:spcPts val="1100"/>
              </a:spcBef>
              <a:buSzTx/>
              <a:buNone/>
              <a:defRPr cap="all" spc="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914400">
              <a:lnSpc>
                <a:spcPts val="5600"/>
              </a:lnSpc>
              <a:spcBef>
                <a:spcPts val="1100"/>
              </a:spcBef>
              <a:buSzTx/>
              <a:buNone/>
              <a:defRPr cap="all" spc="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914400">
              <a:lnSpc>
                <a:spcPts val="5600"/>
              </a:lnSpc>
              <a:spcBef>
                <a:spcPts val="1100"/>
              </a:spcBef>
              <a:buSzTx/>
              <a:buNone/>
              <a:defRPr cap="all" spc="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59939" y="12443461"/>
            <a:ext cx="515262" cy="538479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9144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/>
          </p:nvPr>
        </p:nvSpPr>
        <p:spPr>
          <a:xfrm>
            <a:off x="2" y="2827864"/>
            <a:ext cx="23661513" cy="9499602"/>
          </a:xfrm>
          <a:prstGeom prst="rect">
            <a:avLst/>
          </a:prstGeom>
        </p:spPr>
        <p:txBody>
          <a:bodyPr lIns="91438" tIns="91438" rIns="91438" bIns="91438" anchor="t"/>
          <a:lstStyle>
            <a:lvl1pPr marL="0" indent="0" defTabSz="914400">
              <a:spcBef>
                <a:spcPts val="1200"/>
              </a:spcBef>
              <a:buSzTx/>
              <a:buNone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33736" indent="-653142" defTabSz="914400">
              <a:spcBef>
                <a:spcPts val="1200"/>
              </a:spcBef>
              <a:buSzPct val="100000"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6914" indent="-522514" defTabSz="914400">
              <a:spcBef>
                <a:spcPts val="1200"/>
              </a:spcBef>
              <a:buSzPct val="100000"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457200" defTabSz="914400">
              <a:spcBef>
                <a:spcPts val="1200"/>
              </a:spcBef>
              <a:buSzPct val="100000"/>
              <a:buChar char="–"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457200" defTabSz="914400">
              <a:spcBef>
                <a:spcPts val="1200"/>
              </a:spcBef>
              <a:buSzPct val="100000"/>
              <a:buChar char="»"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375468" cy="1982704"/>
          </a:xfrm>
          <a:prstGeom prst="rect">
            <a:avLst/>
          </a:prstGeom>
          <a:solidFill>
            <a:srgbClr val="000000"/>
          </a:solidFill>
        </p:spPr>
        <p:txBody>
          <a:bodyPr lIns="91438" tIns="91438" rIns="91438" bIns="91438"/>
          <a:lstStyle>
            <a:lvl1pPr algn="l" defTabSz="914400">
              <a:defRPr sz="4800" cap="all" spc="400">
                <a:solidFill>
                  <a:srgbClr val="EEB21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59939" y="12443461"/>
            <a:ext cx="515262" cy="538479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9144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79" y="952500"/>
            <a:ext cx="9525002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9" r:id="rId9"/>
    <p:sldLayoutId id="2147483661" r:id="rId10"/>
    <p:sldLayoutId id="2147483662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"/>
          <p:cNvSpPr/>
          <p:nvPr/>
        </p:nvSpPr>
        <p:spPr>
          <a:xfrm>
            <a:off x="19260322" y="11067591"/>
            <a:ext cx="5153276" cy="10359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47" name="CARBON…"/>
          <p:cNvSpPr txBox="1"/>
          <p:nvPr/>
        </p:nvSpPr>
        <p:spPr>
          <a:xfrm>
            <a:off x="8004179" y="3750121"/>
            <a:ext cx="15828378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00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CARBON</a:t>
            </a:r>
            <a:r>
              <a:rPr lang="en-US" dirty="0"/>
              <a:t> </a:t>
            </a:r>
            <a:r>
              <a:rPr dirty="0"/>
              <a:t>REDUCTION</a:t>
            </a:r>
          </a:p>
          <a:p>
            <a:pPr algn="l">
              <a:defRPr sz="100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CHALLE</a:t>
            </a:r>
            <a:r>
              <a:rPr lang="en-US"/>
              <a:t>NGE</a:t>
            </a:r>
            <a:endParaRPr dirty="0"/>
          </a:p>
        </p:txBody>
      </p:sp>
      <p:sp>
        <p:nvSpPr>
          <p:cNvPr id="149" name="EDUCATING CLIMATE LITERATE…"/>
          <p:cNvSpPr txBox="1"/>
          <p:nvPr/>
        </p:nvSpPr>
        <p:spPr>
          <a:xfrm>
            <a:off x="9947278" y="5816508"/>
            <a:ext cx="10265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6000">
                <a:solidFill>
                  <a:srgbClr val="002C5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DCA18-EE5C-3965-EA84-7EEE9868A981}"/>
              </a:ext>
            </a:extLst>
          </p:cNvPr>
          <p:cNvSpPr/>
          <p:nvPr/>
        </p:nvSpPr>
        <p:spPr>
          <a:xfrm>
            <a:off x="19260322" y="534995"/>
            <a:ext cx="4572235" cy="201226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AA01231-002E-9A96-B50F-5F58499F2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322" y="731459"/>
            <a:ext cx="4572235" cy="16193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4652-4E38-887C-F4B3-A2829FE8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Enjoy your Project!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ECA84-3F0B-B8FD-6C12-284ADDE454C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/>
              <a:t>Dr. Jacqueline garner</a:t>
            </a:r>
          </a:p>
          <a:p>
            <a:pPr algn="ctr"/>
            <a:r>
              <a:rPr lang="en-US" dirty="0"/>
              <a:t>Georgia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5198422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2706" y="80089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251117" y="2454801"/>
            <a:ext cx="17312130" cy="5919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endParaRPr lang="en-US" sz="5400" dirty="0">
              <a:latin typeface="Calibri" panose="020F0502020204030204" pitchFamily="34" charset="0"/>
            </a:endParaRPr>
          </a:p>
          <a:p>
            <a:pPr lvl="1" algn="l"/>
            <a:r>
              <a:rPr lang="en-US" sz="5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Making the financial calculations that show what the benefits of undertaking this project are for your organization and stakeholders</a:t>
            </a:r>
          </a:p>
          <a:p>
            <a:pPr lvl="1" algn="l"/>
            <a:endParaRPr lang="en-US" sz="5400" dirty="0">
              <a:latin typeface="Calibri" panose="020F0502020204030204" pitchFamily="34" charset="0"/>
            </a:endParaRPr>
          </a:p>
          <a:p>
            <a:pPr lvl="1" algn="l"/>
            <a:r>
              <a:rPr lang="en-US" sz="5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Important for all firms, both “for-profit” firms and “non-profit” firms!</a:t>
            </a:r>
            <a:endParaRPr lang="en-US" altLang="en-US" sz="54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296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862391" y="658096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altLang="en-US" dirty="0"/>
              <a:t>Examples of Carbon Reduction Commitments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689762" y="7104887"/>
            <a:ext cx="1530162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3DF02A-9167-A31F-2F0A-9962728C5EC8}"/>
              </a:ext>
            </a:extLst>
          </p:cNvPr>
          <p:cNvSpPr txBox="1"/>
          <p:nvPr/>
        </p:nvSpPr>
        <p:spPr>
          <a:xfrm flipH="1">
            <a:off x="2162908" y="3934883"/>
            <a:ext cx="20294756" cy="5950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Delta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: Expect to invest $1 billion on airline carbon neutrality solutions and expect Sustainable aviation fuel (SAF) will play a key rol</a:t>
            </a:r>
            <a:r>
              <a:rPr lang="en-US" sz="4000" dirty="0"/>
              <a:t>e in the decarbonization pathway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/>
              <a:t>Cox Enterprises</a:t>
            </a:r>
            <a:r>
              <a:rPr lang="en-US" sz="4000" dirty="0"/>
              <a:t>:  </a:t>
            </a:r>
            <a:r>
              <a:rPr lang="en-US" sz="4000" dirty="0">
                <a:solidFill>
                  <a:srgbClr val="333333"/>
                </a:solidFill>
                <a:latin typeface="Segoe UI" panose="020B0502040204020203" pitchFamily="34" charset="0"/>
              </a:rPr>
              <a:t>G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oals are to send zero waste to landfill by 2024, and to be carbon and water neutral by 2034. Plan on investing more than $100 million in sustainability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/>
              <a:t>Interface</a:t>
            </a:r>
            <a:r>
              <a:rPr lang="en-US" sz="4000" dirty="0"/>
              <a:t>: Will be carbon neutral by 2040—that is, store more carbon in their products than they emit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31401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1492562" y="341887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altLang="en-US" dirty="0"/>
              <a:t>Categories of Carbon Reduction Projects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689762" y="1934241"/>
            <a:ext cx="15301623" cy="11182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lvl="1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Inspire collective change in personal behavior</a:t>
            </a:r>
          </a:p>
          <a:p>
            <a:pPr algn="l"/>
            <a:r>
              <a:rPr lang="en-US" altLang="en-US" sz="4800" dirty="0">
                <a:latin typeface="Arial"/>
                <a:ea typeface="Avenir Next"/>
                <a:cs typeface="Arial"/>
              </a:rPr>
              <a:t>	e.g., red meat challenge, #biketowork, cool water 	wash, etc.</a:t>
            </a:r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Shave energy use through no-cost modifications</a:t>
            </a:r>
          </a:p>
          <a:p>
            <a:pPr algn="l"/>
            <a:r>
              <a:rPr lang="en-US" altLang="en-US" sz="4800" dirty="0">
                <a:latin typeface="Arial"/>
                <a:ea typeface="Avenir Next"/>
                <a:cs typeface="Arial"/>
              </a:rPr>
              <a:t>	e.g., lighting schedule, HVAC/boiler set points, etc.</a:t>
            </a:r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Make infrastructure change to building’s energy use</a:t>
            </a:r>
          </a:p>
          <a:p>
            <a:pPr algn="l"/>
            <a:r>
              <a:rPr lang="en-US" altLang="en-US" sz="4800" dirty="0">
                <a:latin typeface="Arial"/>
                <a:ea typeface="Avenir Next"/>
                <a:cs typeface="Arial"/>
              </a:rPr>
              <a:t>	e.g., cool roof, recycling equipment, LED bulbs, etc.</a:t>
            </a:r>
          </a:p>
          <a:p>
            <a:pPr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Make changes to business model or operations</a:t>
            </a:r>
          </a:p>
          <a:p>
            <a:pPr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e.g., sell more fountain drinks instead of single-use 	drinks, change restaurant menu to have Meatless 	Mondays, reduce express delivery frequency</a:t>
            </a:r>
          </a:p>
          <a:p>
            <a:pPr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22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2706" y="80089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109470" y="2720138"/>
            <a:ext cx="17852344" cy="82278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Quantifying the financial benefits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Net Present Value, NPV</a:t>
            </a: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Internal Rate of Return, IRR</a:t>
            </a: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Payback period</a:t>
            </a: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2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Articulating co-benefits</a:t>
            </a:r>
          </a:p>
          <a:p>
            <a:pPr lvl="2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Increased employee engagement, productivity, retention, etc. </a:t>
            </a: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Better community relations</a:t>
            </a: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Stronger brand recognition and customer loyalty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189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2706" y="80089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471753" y="2420942"/>
            <a:ext cx="17852344" cy="82278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Example: LED retrofit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Number of Fixtures = 500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Cost per Installed Fixture= $700</a:t>
            </a:r>
          </a:p>
          <a:p>
            <a:pPr lvl="1" algn="l"/>
            <a:r>
              <a:rPr lang="en-US" altLang="en-US" sz="4800" b="1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Total investment </a:t>
            </a: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= 500 x $700 = $350,000 (outflow to firm)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Savings per year (Energy) = 665,000 kWh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Energy price = $0.15/kWh</a:t>
            </a:r>
          </a:p>
          <a:p>
            <a:pPr lvl="1" algn="l"/>
            <a:r>
              <a:rPr lang="en-US" altLang="en-US" sz="4800" b="1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Savings per year ($) </a:t>
            </a: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= 665,000 x $0.15 = $99,750 (inflow to firm pre-tax!)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Plus depreciation tax shield (more later on this)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LED life = 10 years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884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3028" y="13848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case: NPV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620360" y="4005819"/>
            <a:ext cx="18226111" cy="90281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altLang="en-US" sz="44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Net present value is the value of the project in today’s dollars: </a:t>
            </a:r>
          </a:p>
          <a:p>
            <a:pPr lvl="1" algn="l"/>
            <a:r>
              <a:rPr lang="en-US" altLang="en-US" sz="44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                NPV = </a:t>
            </a:r>
            <a:r>
              <a:rPr lang="en-US" altLang="en-US" sz="44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-CF</a:t>
            </a:r>
            <a:r>
              <a:rPr lang="en-US" altLang="en-US" sz="4400" baseline="-25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0</a:t>
            </a:r>
            <a:r>
              <a:rPr lang="en-US" altLang="en-US" sz="44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en-US" altLang="en-US" sz="44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4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4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4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4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4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+ ….CF</a:t>
            </a:r>
            <a:r>
              <a:rPr lang="en-US" altLang="en-US" sz="44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  <a:r>
              <a:rPr lang="en-US" altLang="en-US" sz="44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4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</a:p>
          <a:p>
            <a:pPr lvl="1" algn="l"/>
            <a:r>
              <a:rPr lang="en-US" altLang="en-US" sz="44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		</a:t>
            </a:r>
          </a:p>
          <a:p>
            <a:pPr lvl="1" algn="l"/>
            <a:r>
              <a:rPr lang="en-US" altLang="en-US" sz="4400" i="1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Simple example: Suppose you will only invest if you earn 10%. </a:t>
            </a:r>
            <a:r>
              <a:rPr lang="en-US" altLang="en-US" sz="4400" i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			NPV = </a:t>
            </a:r>
            <a:r>
              <a:rPr lang="en-US" altLang="en-US" sz="4400" i="1" dirty="0">
                <a:solidFill>
                  <a:srgbClr val="004F9E"/>
                </a:solidFill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-100 </a:t>
            </a:r>
            <a:r>
              <a:rPr lang="en-US" altLang="en-US" sz="4400" i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400" i="1" dirty="0">
                <a:solidFill>
                  <a:srgbClr val="004F9E"/>
                </a:solidFill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$115/(1.1)</a:t>
            </a:r>
            <a:r>
              <a:rPr lang="en-US" altLang="en-US" sz="4400" i="1" baseline="30000" dirty="0">
                <a:solidFill>
                  <a:srgbClr val="004F9E"/>
                </a:solidFill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400" i="1" dirty="0">
                <a:solidFill>
                  <a:srgbClr val="004F9E"/>
                </a:solidFill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</a:p>
          <a:p>
            <a:pPr lvl="1" algn="l"/>
            <a:r>
              <a:rPr lang="en-US" altLang="en-US" sz="4400" i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		NPV = </a:t>
            </a:r>
            <a:r>
              <a:rPr lang="en-US" altLang="en-US" sz="4400" i="1" dirty="0">
                <a:solidFill>
                  <a:srgbClr val="004F9E"/>
                </a:solidFill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-100 </a:t>
            </a:r>
            <a:r>
              <a:rPr lang="en-US" altLang="en-US" sz="4400" i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400" i="1" dirty="0">
                <a:solidFill>
                  <a:srgbClr val="004F9E"/>
                </a:solidFill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$104.55 = $4.55 </a:t>
            </a:r>
          </a:p>
          <a:p>
            <a:pPr lvl="1" algn="l"/>
            <a:endParaRPr lang="en-US" altLang="en-US" sz="4400" i="1" dirty="0">
              <a:solidFill>
                <a:srgbClr val="004F9E"/>
              </a:solidFill>
              <a:highlight>
                <a:srgbClr val="00FFFF"/>
              </a:highlight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If what you think the project is worth in today’s dollars (blue) 	is ≥ the initial investment (yellow), ACCEPT!</a:t>
            </a:r>
          </a:p>
          <a:p>
            <a:pPr lvl="1" algn="l"/>
            <a:endParaRPr lang="en-US" altLang="en-US" sz="4400" dirty="0">
              <a:solidFill>
                <a:srgbClr val="FF0000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Another way to think about NPV?  If NPV &gt;=0, accept!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2F35A87-79D8-CEDB-FDCC-6E6F306B0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52461"/>
              </p:ext>
            </p:extLst>
          </p:nvPr>
        </p:nvGraphicFramePr>
        <p:xfrm>
          <a:off x="5519480" y="1805458"/>
          <a:ext cx="8502129" cy="2038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4859">
                  <a:extLst>
                    <a:ext uri="{9D8B030D-6E8A-4147-A177-3AD203B41FA5}">
                      <a16:colId xmlns:a16="http://schemas.microsoft.com/office/drawing/2014/main" val="3388052367"/>
                    </a:ext>
                  </a:extLst>
                </a:gridCol>
                <a:gridCol w="4807270">
                  <a:extLst>
                    <a:ext uri="{9D8B030D-6E8A-4147-A177-3AD203B41FA5}">
                      <a16:colId xmlns:a16="http://schemas.microsoft.com/office/drawing/2014/main" val="3892111115"/>
                    </a:ext>
                  </a:extLst>
                </a:gridCol>
              </a:tblGrid>
              <a:tr h="713014"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255435"/>
                  </a:ext>
                </a:extLst>
              </a:tr>
              <a:tr h="1325057">
                <a:tc>
                  <a:txBody>
                    <a:bodyPr/>
                    <a:lstStyle/>
                    <a:p>
                      <a:r>
                        <a:rPr lang="en-US" b="1" dirty="0"/>
                        <a:t>=-100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0196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3028" y="13848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case: IRR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742907" y="3427083"/>
            <a:ext cx="17634984" cy="11346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Internal Rate of Return (IRR) is the actual yield, or return on the investment.  It is also the “r” that makes the NPV = 0</a:t>
            </a: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NPV = </a:t>
            </a:r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-CF</a:t>
            </a:r>
            <a:r>
              <a:rPr lang="en-US" altLang="en-US" sz="4000" baseline="-25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0</a:t>
            </a:r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+ ….CF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$0 = </a:t>
            </a:r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-CF</a:t>
            </a:r>
            <a:r>
              <a:rPr lang="en-US" altLang="en-US" sz="4000" baseline="-25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0</a:t>
            </a:r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+ ….CF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</a:p>
          <a:p>
            <a:pPr lvl="1" algn="l"/>
            <a:endParaRPr lang="en-US" altLang="en-US" sz="4000" baseline="30000" dirty="0">
              <a:highlight>
                <a:srgbClr val="00FFFF"/>
              </a:highlight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000" baseline="30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b="1" baseline="300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Forcing the “market price” (the initial investment) to be equal </a:t>
            </a:r>
          </a:p>
          <a:p>
            <a:pPr lvl="1" algn="l"/>
            <a:r>
              <a:rPr lang="en-US" altLang="en-US" sz="4000" b="1" baseline="300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to the present value of the project’s CFs</a:t>
            </a:r>
          </a:p>
          <a:p>
            <a:pPr lvl="1" algn="l"/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000" baseline="-25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0</a:t>
            </a:r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= 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+ ….CF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</a:p>
          <a:p>
            <a:pPr lvl="1" algn="l"/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100</a:t>
            </a:r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= 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115/(1+IRR)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000" i="1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i="1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And we are solving for the “r” or interest rate that makes this true</a:t>
            </a:r>
          </a:p>
          <a:p>
            <a:pPr lvl="1" algn="l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If IRR	is ≥ the WACC, ACCEPT!</a:t>
            </a:r>
          </a:p>
          <a:p>
            <a:pPr lvl="1" algn="l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IRR is 15% which &gt;= Firm’s required return of 10% so accept!</a:t>
            </a:r>
          </a:p>
          <a:p>
            <a:pPr lvl="1" algn="l"/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i="1" dirty="0">
              <a:solidFill>
                <a:srgbClr val="004F9E"/>
              </a:solidFill>
              <a:highlight>
                <a:srgbClr val="00FFFF"/>
              </a:highlight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2F35A87-79D8-CEDB-FDCC-6E6F306B0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38214"/>
              </p:ext>
            </p:extLst>
          </p:nvPr>
        </p:nvGraphicFramePr>
        <p:xfrm>
          <a:off x="3694546" y="1540430"/>
          <a:ext cx="14057746" cy="1462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0340">
                  <a:extLst>
                    <a:ext uri="{9D8B030D-6E8A-4147-A177-3AD203B41FA5}">
                      <a16:colId xmlns:a16="http://schemas.microsoft.com/office/drawing/2014/main" val="3388052367"/>
                    </a:ext>
                  </a:extLst>
                </a:gridCol>
                <a:gridCol w="8727406">
                  <a:extLst>
                    <a:ext uri="{9D8B030D-6E8A-4147-A177-3AD203B41FA5}">
                      <a16:colId xmlns:a16="http://schemas.microsoft.com/office/drawing/2014/main" val="3892111115"/>
                    </a:ext>
                  </a:extLst>
                </a:gridCol>
              </a:tblGrid>
              <a:tr h="511531"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255435"/>
                  </a:ext>
                </a:extLst>
              </a:tr>
              <a:tr h="950624">
                <a:tc>
                  <a:txBody>
                    <a:bodyPr/>
                    <a:lstStyle/>
                    <a:p>
                      <a:r>
                        <a:rPr lang="en-US" b="1" dirty="0"/>
                        <a:t>=-100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0175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3028" y="13848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case: Payback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010235" y="2583199"/>
            <a:ext cx="19157037" cy="10320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How many years does it take to recover the initial investment? </a:t>
            </a:r>
          </a:p>
          <a:p>
            <a:pPr lvl="1" algn="l"/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This one is pretty easy!  Simply take $115/100 = 0.87 years</a:t>
            </a:r>
          </a:p>
          <a:p>
            <a:pPr lvl="1" algn="l"/>
            <a:r>
              <a:rPr lang="en-US" altLang="en-US" sz="4000" i="1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(it can sometimes be a tad more complicated than this, but pretty easy always)</a:t>
            </a:r>
          </a:p>
          <a:p>
            <a:pPr lvl="1" algn="l"/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That is, it takes only a portion of one year to “recover” my $100 investment</a:t>
            </a:r>
          </a:p>
          <a:p>
            <a:pPr lvl="1" algn="l"/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By the way, payback does not have a clear-cut decision rule for accept or reject so we must always use this in conjunction with the NPV which is the BEST metric of the three measures.</a:t>
            </a:r>
          </a:p>
          <a:p>
            <a:pPr lvl="1" algn="l"/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i="1" dirty="0">
              <a:solidFill>
                <a:srgbClr val="004F9E"/>
              </a:solidFill>
              <a:highlight>
                <a:srgbClr val="00FFFF"/>
              </a:highlight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2F35A87-79D8-CEDB-FDCC-6E6F306B0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191475"/>
              </p:ext>
            </p:extLst>
          </p:nvPr>
        </p:nvGraphicFramePr>
        <p:xfrm>
          <a:off x="3694545" y="1540430"/>
          <a:ext cx="14565745" cy="1462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2960">
                  <a:extLst>
                    <a:ext uri="{9D8B030D-6E8A-4147-A177-3AD203B41FA5}">
                      <a16:colId xmlns:a16="http://schemas.microsoft.com/office/drawing/2014/main" val="3388052367"/>
                    </a:ext>
                  </a:extLst>
                </a:gridCol>
                <a:gridCol w="9042785">
                  <a:extLst>
                    <a:ext uri="{9D8B030D-6E8A-4147-A177-3AD203B41FA5}">
                      <a16:colId xmlns:a16="http://schemas.microsoft.com/office/drawing/2014/main" val="3892111115"/>
                    </a:ext>
                  </a:extLst>
                </a:gridCol>
              </a:tblGrid>
              <a:tr h="511531"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255435"/>
                  </a:ext>
                </a:extLst>
              </a:tr>
              <a:tr h="950624">
                <a:tc>
                  <a:txBody>
                    <a:bodyPr/>
                    <a:lstStyle/>
                    <a:p>
                      <a:r>
                        <a:rPr lang="en-US" b="1" dirty="0"/>
                        <a:t>=-100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226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ec4e7d-3a20-4e4c-81d8-5e6799d99ab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A59D367838824C81D2DB470DC4761B" ma:contentTypeVersion="11" ma:contentTypeDescription="Create a new document." ma:contentTypeScope="" ma:versionID="aec5dc7d07f5e2ad5362f9328677c37d">
  <xsd:schema xmlns:xsd="http://www.w3.org/2001/XMLSchema" xmlns:xs="http://www.w3.org/2001/XMLSchema" xmlns:p="http://schemas.microsoft.com/office/2006/metadata/properties" xmlns:ns2="44ec4e7d-3a20-4e4c-81d8-5e6799d99ab9" targetNamespace="http://schemas.microsoft.com/office/2006/metadata/properties" ma:root="true" ma:fieldsID="65e84050d0f7731210129c25ca788cb3" ns2:_="">
    <xsd:import namespace="44ec4e7d-3a20-4e4c-81d8-5e6799d99a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c4e7d-3a20-4e4c-81d8-5e6799d99a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c2506c3-735d-4e70-aa79-204d06275b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64A923-4632-436C-B845-0E24CC77C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130F41-D678-43CD-B484-0FD04537BBDC}">
  <ds:schemaRefs>
    <ds:schemaRef ds:uri="http://purl.org/dc/elements/1.1/"/>
    <ds:schemaRef ds:uri="http://purl.org/dc/dcmitype/"/>
    <ds:schemaRef ds:uri="http://purl.org/dc/terms/"/>
    <ds:schemaRef ds:uri="44ec4e7d-3a20-4e4c-81d8-5e6799d99ab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ADB3FA-D39D-463B-914B-C1D7D5C9F2CE}">
  <ds:schemaRefs>
    <ds:schemaRef ds:uri="44ec4e7d-3a20-4e4c-81d8-5e6799d99a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859</Words>
  <Application>Microsoft Office PowerPoint</Application>
  <PresentationFormat>Custom</PresentationFormat>
  <Paragraphs>108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Helvetica Neue</vt:lpstr>
      <vt:lpstr>Helvetica Neue Light</vt:lpstr>
      <vt:lpstr>Helvetica Neue Medium</vt:lpstr>
      <vt:lpstr>Segoe UI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Enjoy your Project!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Lukens, Kjersti A</dc:creator>
  <cp:lastModifiedBy>Garner, Jacqueline L</cp:lastModifiedBy>
  <cp:revision>12</cp:revision>
  <dcterms:modified xsi:type="dcterms:W3CDTF">2023-05-31T03:26:11Z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0x01010092A59D367838824C81D2DB470DC4761B</vt:lpwstr>
  </property>
  <property fmtid="{D5CDD505-2E9C-101B-9397-08002B2CF9AE}" pid="3" name="MediaServiceImageTags">
    <vt:lpwstr/>
  </property>
</Properties>
</file>